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4"/>
  </p:notesMasterIdLst>
  <p:handoutMasterIdLst>
    <p:handoutMasterId r:id="rId25"/>
  </p:handoutMasterIdLst>
  <p:sldIdLst>
    <p:sldId id="280" r:id="rId5"/>
    <p:sldId id="267" r:id="rId6"/>
    <p:sldId id="281" r:id="rId7"/>
    <p:sldId id="282" r:id="rId8"/>
    <p:sldId id="283" r:id="rId9"/>
    <p:sldId id="286" r:id="rId10"/>
    <p:sldId id="287" r:id="rId11"/>
    <p:sldId id="284" r:id="rId12"/>
    <p:sldId id="300" r:id="rId13"/>
    <p:sldId id="288" r:id="rId14"/>
    <p:sldId id="291" r:id="rId15"/>
    <p:sldId id="289" r:id="rId16"/>
    <p:sldId id="290" r:id="rId17"/>
    <p:sldId id="292" r:id="rId18"/>
    <p:sldId id="293" r:id="rId19"/>
    <p:sldId id="294" r:id="rId20"/>
    <p:sldId id="295" r:id="rId21"/>
    <p:sldId id="296" r:id="rId22"/>
    <p:sldId id="29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372"/>
    <a:srgbClr val="00061A"/>
    <a:srgbClr val="03255B"/>
    <a:srgbClr val="093779"/>
    <a:srgbClr val="062B63"/>
    <a:srgbClr val="0C488E"/>
    <a:srgbClr val="00285F"/>
    <a:srgbClr val="000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DDBA7-7893-4938-97BC-0AC1A7612B4D}" v="59" dt="2022-06-29T05:43:46.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58" autoAdjust="0"/>
    <p:restoredTop sz="95680"/>
  </p:normalViewPr>
  <p:slideViewPr>
    <p:cSldViewPr snapToGrid="0" showGuides="1">
      <p:cViewPr varScale="1">
        <p:scale>
          <a:sx n="62" d="100"/>
          <a:sy n="62" d="100"/>
        </p:scale>
        <p:origin x="704"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0" d="100"/>
          <a:sy n="80" d="100"/>
        </p:scale>
        <p:origin x="391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3E049B-39F8-44D4-9B8F-42AD3D16F7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3BBCFE28-325F-4C3C-8F0D-A0AE517A97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71F9AD-7D37-4888-8B9B-781FD21B16BF}" type="datetimeFigureOut">
              <a:rPr lang="en-AU" smtClean="0"/>
              <a:t>28/06/2022</a:t>
            </a:fld>
            <a:endParaRPr lang="en-AU"/>
          </a:p>
        </p:txBody>
      </p:sp>
      <p:sp>
        <p:nvSpPr>
          <p:cNvPr id="4" name="Footer Placeholder 3">
            <a:extLst>
              <a:ext uri="{FF2B5EF4-FFF2-40B4-BE49-F238E27FC236}">
                <a16:creationId xmlns:a16="http://schemas.microsoft.com/office/drawing/2014/main" id="{4C8CE3B7-0672-4B57-9D30-D10D7E5C51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CCBF396D-B88A-41A2-AA38-FD006DE099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AFDE8F-C651-4379-A3B3-52F461E28252}" type="slidenum">
              <a:rPr lang="en-AU" smtClean="0"/>
              <a:t>‹#›</a:t>
            </a:fld>
            <a:endParaRPr lang="en-AU"/>
          </a:p>
        </p:txBody>
      </p:sp>
    </p:spTree>
    <p:extLst>
      <p:ext uri="{BB962C8B-B14F-4D97-AF65-F5344CB8AC3E}">
        <p14:creationId xmlns:p14="http://schemas.microsoft.com/office/powerpoint/2010/main" val="1343053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9A025-9A62-48B8-80D3-02C5887C5AA6}" type="datetimeFigureOut">
              <a:rPr lang="en-AU" smtClean="0"/>
              <a:t>28/06/2022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ED44F-8DE0-4245-B02B-CC95FDAC3EA9}" type="slidenum">
              <a:rPr lang="en-AU" smtClean="0"/>
              <a:t>‹#›</a:t>
            </a:fld>
            <a:endParaRPr lang="en-AU"/>
          </a:p>
        </p:txBody>
      </p:sp>
    </p:spTree>
    <p:extLst>
      <p:ext uri="{BB962C8B-B14F-4D97-AF65-F5344CB8AC3E}">
        <p14:creationId xmlns:p14="http://schemas.microsoft.com/office/powerpoint/2010/main" val="1055935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Based on predicted high tide – if you live in the area highlighted in blue please make sure you’re prepared</a:t>
            </a:r>
          </a:p>
          <a:p>
            <a:endParaRPr lang="en-AU" dirty="0"/>
          </a:p>
        </p:txBody>
      </p:sp>
      <p:sp>
        <p:nvSpPr>
          <p:cNvPr id="4" name="Slide Number Placeholder 3"/>
          <p:cNvSpPr>
            <a:spLocks noGrp="1"/>
          </p:cNvSpPr>
          <p:nvPr>
            <p:ph type="sldNum" sz="quarter" idx="5"/>
          </p:nvPr>
        </p:nvSpPr>
        <p:spPr/>
        <p:txBody>
          <a:bodyPr/>
          <a:lstStyle/>
          <a:p>
            <a:fld id="{BAAED44F-8DE0-4245-B02B-CC95FDAC3EA9}" type="slidenum">
              <a:rPr lang="en-AU" smtClean="0"/>
              <a:t>2</a:t>
            </a:fld>
            <a:endParaRPr lang="en-AU"/>
          </a:p>
        </p:txBody>
      </p:sp>
    </p:spTree>
    <p:extLst>
      <p:ext uri="{BB962C8B-B14F-4D97-AF65-F5344CB8AC3E}">
        <p14:creationId xmlns:p14="http://schemas.microsoft.com/office/powerpoint/2010/main" val="3556298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in 100 assumes stationary climate</a:t>
            </a:r>
          </a:p>
          <a:p>
            <a:r>
              <a:rPr lang="en-AU" dirty="0"/>
              <a:t>Intensity of rainfall / frequency will change type of flood</a:t>
            </a:r>
          </a:p>
          <a:p>
            <a:endParaRPr lang="en-AU" dirty="0"/>
          </a:p>
        </p:txBody>
      </p:sp>
      <p:sp>
        <p:nvSpPr>
          <p:cNvPr id="4" name="Slide Number Placeholder 3"/>
          <p:cNvSpPr>
            <a:spLocks noGrp="1"/>
          </p:cNvSpPr>
          <p:nvPr>
            <p:ph type="sldNum" sz="quarter" idx="5"/>
          </p:nvPr>
        </p:nvSpPr>
        <p:spPr/>
        <p:txBody>
          <a:bodyPr/>
          <a:lstStyle/>
          <a:p>
            <a:fld id="{BAAED44F-8DE0-4245-B02B-CC95FDAC3EA9}" type="slidenum">
              <a:rPr lang="en-AU" smtClean="0"/>
              <a:t>6</a:t>
            </a:fld>
            <a:endParaRPr lang="en-AU"/>
          </a:p>
        </p:txBody>
      </p:sp>
    </p:spTree>
    <p:extLst>
      <p:ext uri="{BB962C8B-B14F-4D97-AF65-F5344CB8AC3E}">
        <p14:creationId xmlns:p14="http://schemas.microsoft.com/office/powerpoint/2010/main" val="1002993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So they have a tendency on them, but no clear map of where they are</a:t>
            </a:r>
          </a:p>
          <a:p>
            <a:endParaRPr lang="en-AU" dirty="0"/>
          </a:p>
        </p:txBody>
      </p:sp>
      <p:sp>
        <p:nvSpPr>
          <p:cNvPr id="4" name="Slide Number Placeholder 3"/>
          <p:cNvSpPr>
            <a:spLocks noGrp="1"/>
          </p:cNvSpPr>
          <p:nvPr>
            <p:ph type="sldNum" sz="quarter" idx="5"/>
          </p:nvPr>
        </p:nvSpPr>
        <p:spPr/>
        <p:txBody>
          <a:bodyPr/>
          <a:lstStyle/>
          <a:p>
            <a:fld id="{BAAED44F-8DE0-4245-B02B-CC95FDAC3EA9}" type="slidenum">
              <a:rPr lang="en-AU" smtClean="0"/>
              <a:t>11</a:t>
            </a:fld>
            <a:endParaRPr lang="en-AU"/>
          </a:p>
        </p:txBody>
      </p:sp>
    </p:spTree>
    <p:extLst>
      <p:ext uri="{BB962C8B-B14F-4D97-AF65-F5344CB8AC3E}">
        <p14:creationId xmlns:p14="http://schemas.microsoft.com/office/powerpoint/2010/main" val="1345890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Had to scrape it from the website – Jackson scraped it</a:t>
            </a:r>
          </a:p>
          <a:p>
            <a:endParaRPr lang="en-AU" dirty="0"/>
          </a:p>
        </p:txBody>
      </p:sp>
      <p:sp>
        <p:nvSpPr>
          <p:cNvPr id="4" name="Slide Number Placeholder 3"/>
          <p:cNvSpPr>
            <a:spLocks noGrp="1"/>
          </p:cNvSpPr>
          <p:nvPr>
            <p:ph type="sldNum" sz="quarter" idx="5"/>
          </p:nvPr>
        </p:nvSpPr>
        <p:spPr/>
        <p:txBody>
          <a:bodyPr/>
          <a:lstStyle/>
          <a:p>
            <a:fld id="{BAAED44F-8DE0-4245-B02B-CC95FDAC3EA9}" type="slidenum">
              <a:rPr lang="en-AU" smtClean="0"/>
              <a:t>12</a:t>
            </a:fld>
            <a:endParaRPr lang="en-AU"/>
          </a:p>
        </p:txBody>
      </p:sp>
    </p:spTree>
    <p:extLst>
      <p:ext uri="{BB962C8B-B14F-4D97-AF65-F5344CB8AC3E}">
        <p14:creationId xmlns:p14="http://schemas.microsoft.com/office/powerpoint/2010/main" val="3051001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Then had to search to find the location of these gauges – </a:t>
            </a:r>
            <a:r>
              <a:rPr lang="en-AU" dirty="0" err="1"/>
              <a:t>Raiha</a:t>
            </a:r>
            <a:r>
              <a:rPr lang="en-AU" dirty="0"/>
              <a:t> found the location</a:t>
            </a:r>
          </a:p>
          <a:p>
            <a:endParaRPr lang="en-AU" dirty="0"/>
          </a:p>
        </p:txBody>
      </p:sp>
      <p:sp>
        <p:nvSpPr>
          <p:cNvPr id="4" name="Slide Number Placeholder 3"/>
          <p:cNvSpPr>
            <a:spLocks noGrp="1"/>
          </p:cNvSpPr>
          <p:nvPr>
            <p:ph type="sldNum" sz="quarter" idx="5"/>
          </p:nvPr>
        </p:nvSpPr>
        <p:spPr/>
        <p:txBody>
          <a:bodyPr/>
          <a:lstStyle/>
          <a:p>
            <a:fld id="{BAAED44F-8DE0-4245-B02B-CC95FDAC3EA9}" type="slidenum">
              <a:rPr lang="en-AU" smtClean="0"/>
              <a:t>13</a:t>
            </a:fld>
            <a:endParaRPr lang="en-AU"/>
          </a:p>
        </p:txBody>
      </p:sp>
    </p:spTree>
    <p:extLst>
      <p:ext uri="{BB962C8B-B14F-4D97-AF65-F5344CB8AC3E}">
        <p14:creationId xmlns:p14="http://schemas.microsoft.com/office/powerpoint/2010/main" val="2576433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There was no shapefile available – Matthew had to do this</a:t>
            </a:r>
          </a:p>
          <a:p>
            <a:endParaRPr lang="en-AU" dirty="0"/>
          </a:p>
        </p:txBody>
      </p:sp>
      <p:sp>
        <p:nvSpPr>
          <p:cNvPr id="4" name="Slide Number Placeholder 3"/>
          <p:cNvSpPr>
            <a:spLocks noGrp="1"/>
          </p:cNvSpPr>
          <p:nvPr>
            <p:ph type="sldNum" sz="quarter" idx="5"/>
          </p:nvPr>
        </p:nvSpPr>
        <p:spPr/>
        <p:txBody>
          <a:bodyPr/>
          <a:lstStyle/>
          <a:p>
            <a:fld id="{BAAED44F-8DE0-4245-B02B-CC95FDAC3EA9}" type="slidenum">
              <a:rPr lang="en-AU" smtClean="0"/>
              <a:t>14</a:t>
            </a:fld>
            <a:endParaRPr lang="en-AU"/>
          </a:p>
        </p:txBody>
      </p:sp>
    </p:spTree>
    <p:extLst>
      <p:ext uri="{BB962C8B-B14F-4D97-AF65-F5344CB8AC3E}">
        <p14:creationId xmlns:p14="http://schemas.microsoft.com/office/powerpoint/2010/main" val="362840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Reference that some of this is from Owen</a:t>
            </a:r>
          </a:p>
          <a:p>
            <a:endParaRPr lang="en-AU" dirty="0"/>
          </a:p>
        </p:txBody>
      </p:sp>
      <p:sp>
        <p:nvSpPr>
          <p:cNvPr id="4" name="Slide Number Placeholder 3"/>
          <p:cNvSpPr>
            <a:spLocks noGrp="1"/>
          </p:cNvSpPr>
          <p:nvPr>
            <p:ph type="sldNum" sz="quarter" idx="5"/>
          </p:nvPr>
        </p:nvSpPr>
        <p:spPr/>
        <p:txBody>
          <a:bodyPr/>
          <a:lstStyle/>
          <a:p>
            <a:fld id="{BAAED44F-8DE0-4245-B02B-CC95FDAC3EA9}" type="slidenum">
              <a:rPr lang="en-AU" smtClean="0"/>
              <a:t>15</a:t>
            </a:fld>
            <a:endParaRPr lang="en-AU"/>
          </a:p>
        </p:txBody>
      </p:sp>
    </p:spTree>
    <p:extLst>
      <p:ext uri="{BB962C8B-B14F-4D97-AF65-F5344CB8AC3E}">
        <p14:creationId xmlns:p14="http://schemas.microsoft.com/office/powerpoint/2010/main" val="4175866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Miguel created this – Larissa extracted the Copernicus imagery</a:t>
            </a:r>
          </a:p>
          <a:p>
            <a:endParaRPr lang="en-AU" dirty="0"/>
          </a:p>
        </p:txBody>
      </p:sp>
      <p:sp>
        <p:nvSpPr>
          <p:cNvPr id="4" name="Slide Number Placeholder 3"/>
          <p:cNvSpPr>
            <a:spLocks noGrp="1"/>
          </p:cNvSpPr>
          <p:nvPr>
            <p:ph type="sldNum" sz="quarter" idx="5"/>
          </p:nvPr>
        </p:nvSpPr>
        <p:spPr/>
        <p:txBody>
          <a:bodyPr/>
          <a:lstStyle/>
          <a:p>
            <a:fld id="{BAAED44F-8DE0-4245-B02B-CC95FDAC3EA9}" type="slidenum">
              <a:rPr lang="en-AU" smtClean="0"/>
              <a:t>16</a:t>
            </a:fld>
            <a:endParaRPr lang="en-AU"/>
          </a:p>
        </p:txBody>
      </p:sp>
    </p:spTree>
    <p:extLst>
      <p:ext uri="{BB962C8B-B14F-4D97-AF65-F5344CB8AC3E}">
        <p14:creationId xmlns:p14="http://schemas.microsoft.com/office/powerpoint/2010/main" val="1052872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E63BC3E-8BC0-9941-844D-C5B29BBD726A}"/>
              </a:ext>
              <a:ext uri="{C183D7F6-B498-43B3-948B-1728B52AA6E4}">
                <adec:decorative xmlns:adec="http://schemas.microsoft.com/office/drawing/2017/decorative" val="1"/>
              </a:ext>
            </a:extLst>
          </p:cNvPr>
          <p:cNvSpPr/>
          <p:nvPr userDrawn="1"/>
        </p:nvSpPr>
        <p:spPr>
          <a:xfrm>
            <a:off x="0" y="0"/>
            <a:ext cx="12224569" cy="6858000"/>
          </a:xfrm>
          <a:prstGeom prst="rect">
            <a:avLst/>
          </a:prstGeom>
          <a:gradFill flip="none" rotWithShape="1">
            <a:gsLst>
              <a:gs pos="0">
                <a:srgbClr val="0C488E"/>
              </a:gs>
              <a:gs pos="83000">
                <a:srgbClr val="00061A"/>
              </a:gs>
              <a:gs pos="0">
                <a:srgbClr val="0F4372"/>
              </a:gs>
              <a:gs pos="34000">
                <a:srgbClr val="0F437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Text Placeholder 7">
            <a:extLst>
              <a:ext uri="{FF2B5EF4-FFF2-40B4-BE49-F238E27FC236}">
                <a16:creationId xmlns:a16="http://schemas.microsoft.com/office/drawing/2014/main" id="{7EDA747F-1CB7-F54E-B0A8-CA3CBC597EA1}"/>
              </a:ext>
              <a:ext uri="{C183D7F6-B498-43B3-948B-1728B52AA6E4}">
                <adec:decorative xmlns:adec="http://schemas.microsoft.com/office/drawing/2017/decorative" val="1"/>
              </a:ext>
            </a:extLst>
          </p:cNvPr>
          <p:cNvSpPr>
            <a:spLocks noGrp="1"/>
          </p:cNvSpPr>
          <p:nvPr>
            <p:ph type="body" sz="quarter" idx="10" hasCustomPrompt="1"/>
          </p:nvPr>
        </p:nvSpPr>
        <p:spPr>
          <a:xfrm>
            <a:off x="3929063" y="4833526"/>
            <a:ext cx="7380287" cy="933450"/>
          </a:xfrm>
        </p:spPr>
        <p:txBody>
          <a:bodyPr/>
          <a:lstStyle>
            <a:lvl1pPr algn="r">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20" name="Subtitle 2">
            <a:extLst>
              <a:ext uri="{FF2B5EF4-FFF2-40B4-BE49-F238E27FC236}">
                <a16:creationId xmlns:a16="http://schemas.microsoft.com/office/drawing/2014/main" id="{935F116C-88D5-0D49-809F-8FE443A5E7CD}"/>
              </a:ext>
              <a:ext uri="{C183D7F6-B498-43B3-948B-1728B52AA6E4}">
                <adec:decorative xmlns:adec="http://schemas.microsoft.com/office/drawing/2017/decorative" val="1"/>
              </a:ext>
            </a:extLst>
          </p:cNvPr>
          <p:cNvSpPr>
            <a:spLocks noGrp="1"/>
          </p:cNvSpPr>
          <p:nvPr>
            <p:ph type="subTitle" idx="1" hasCustomPrompt="1"/>
          </p:nvPr>
        </p:nvSpPr>
        <p:spPr>
          <a:xfrm>
            <a:off x="3929063" y="4468172"/>
            <a:ext cx="7380370" cy="392650"/>
          </a:xfrm>
        </p:spPr>
        <p:txBody>
          <a:bodyPr>
            <a:normAutofit/>
          </a:bodyPr>
          <a:lstStyle>
            <a:lvl1pPr marL="0" indent="0" algn="r">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21" name="Title 1">
            <a:extLst>
              <a:ext uri="{FF2B5EF4-FFF2-40B4-BE49-F238E27FC236}">
                <a16:creationId xmlns:a16="http://schemas.microsoft.com/office/drawing/2014/main" id="{CF636E63-7117-5041-893C-E7302B4C58AC}"/>
              </a:ext>
              <a:ext uri="{C183D7F6-B498-43B3-948B-1728B52AA6E4}">
                <adec:decorative xmlns:adec="http://schemas.microsoft.com/office/drawing/2017/decorative" val="1"/>
              </a:ext>
            </a:extLst>
          </p:cNvPr>
          <p:cNvSpPr>
            <a:spLocks noGrp="1"/>
          </p:cNvSpPr>
          <p:nvPr>
            <p:ph type="ctrTitle" hasCustomPrompt="1"/>
          </p:nvPr>
        </p:nvSpPr>
        <p:spPr>
          <a:xfrm>
            <a:off x="3929063" y="2481443"/>
            <a:ext cx="7380370" cy="1904842"/>
          </a:xfrm>
        </p:spPr>
        <p:txBody>
          <a:bodyPr anchor="ctr">
            <a:normAutofit/>
          </a:bodyPr>
          <a:lstStyle>
            <a:lvl1pPr algn="r">
              <a:defRPr sz="5400" b="1">
                <a:solidFill>
                  <a:schemeClr val="bg1"/>
                </a:solidFill>
              </a:defRPr>
            </a:lvl1pPr>
          </a:lstStyle>
          <a:p>
            <a:r>
              <a:rPr lang="en-US" dirty="0"/>
              <a:t>Click to edit: Presentation Title</a:t>
            </a:r>
            <a:endParaRPr lang="en-AU" dirty="0"/>
          </a:p>
        </p:txBody>
      </p:sp>
      <p:pic>
        <p:nvPicPr>
          <p:cNvPr id="22" name="Picture 21" descr="Logo - Queensland University of Technology">
            <a:extLst>
              <a:ext uri="{FF2B5EF4-FFF2-40B4-BE49-F238E27FC236}">
                <a16:creationId xmlns:a16="http://schemas.microsoft.com/office/drawing/2014/main" id="{DA91A798-491D-074B-8E2D-C132539F5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943" y="503285"/>
            <a:ext cx="1655763" cy="1655763"/>
          </a:xfrm>
          <a:prstGeom prst="rect">
            <a:avLst/>
          </a:prstGeom>
        </p:spPr>
      </p:pic>
    </p:spTree>
    <p:extLst>
      <p:ext uri="{BB962C8B-B14F-4D97-AF65-F5344CB8AC3E}">
        <p14:creationId xmlns:p14="http://schemas.microsoft.com/office/powerpoint/2010/main" val="3316132324"/>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4_Two column slide">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BCED1A86-7C00-4B5E-BF2D-030A391AC223}"/>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4" name="Content Placeholder 3">
            <a:extLst>
              <a:ext uri="{FF2B5EF4-FFF2-40B4-BE49-F238E27FC236}">
                <a16:creationId xmlns:a16="http://schemas.microsoft.com/office/drawing/2014/main" id="{CFDA814E-6A9F-478A-8061-C5740CBC088C}"/>
              </a:ext>
              <a:ext uri="{C183D7F6-B498-43B3-948B-1728B52AA6E4}">
                <adec:decorative xmlns:adec="http://schemas.microsoft.com/office/drawing/2017/decorative" val="1"/>
              </a:ext>
            </a:extLst>
          </p:cNvPr>
          <p:cNvSpPr>
            <a:spLocks noGrp="1"/>
          </p:cNvSpPr>
          <p:nvPr>
            <p:ph sz="half" idx="2"/>
          </p:nvPr>
        </p:nvSpPr>
        <p:spPr>
          <a:xfrm>
            <a:off x="6189537" y="1800000"/>
            <a:ext cx="5510463" cy="3960000"/>
          </a:xfrm>
          <a:prstGeom prst="rect">
            <a:avLst/>
          </a:prstGeom>
        </p:spPr>
        <p:txBody>
          <a:bodyPr>
            <a:normAutofit/>
          </a:bodyPr>
          <a:lstStyle>
            <a:lvl1pPr>
              <a:defRPr sz="2000" baseline="0">
                <a:solidFill>
                  <a:srgbClr val="000619"/>
                </a:solidFill>
              </a:defRPr>
            </a:lvl1pPr>
            <a:lvl2pPr>
              <a:defRPr sz="2000" baseline="0">
                <a:solidFill>
                  <a:srgbClr val="000619"/>
                </a:solidFill>
              </a:defRPr>
            </a:lvl2pPr>
            <a:lvl3pPr>
              <a:defRPr sz="2000" baseline="0">
                <a:solidFill>
                  <a:srgbClr val="000619"/>
                </a:solidFill>
              </a:defRPr>
            </a:lvl3pPr>
            <a:lvl4pPr>
              <a:defRPr sz="2000" baseline="0">
                <a:solidFill>
                  <a:srgbClr val="000619"/>
                </a:solidFill>
              </a:defRPr>
            </a:lvl4pPr>
            <a:lvl5pPr>
              <a:defRPr sz="2000" baseline="0">
                <a:solidFill>
                  <a:srgbClr val="0006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3" name="Content Placeholder 2">
            <a:extLst>
              <a:ext uri="{FF2B5EF4-FFF2-40B4-BE49-F238E27FC236}">
                <a16:creationId xmlns:a16="http://schemas.microsoft.com/office/drawing/2014/main" id="{AE3B8D85-19EE-40D8-B0FC-72738D139668}"/>
              </a:ext>
              <a:ext uri="{C183D7F6-B498-43B3-948B-1728B52AA6E4}">
                <adec:decorative xmlns:adec="http://schemas.microsoft.com/office/drawing/2017/decorative" val="1"/>
              </a:ext>
            </a:extLst>
          </p:cNvPr>
          <p:cNvSpPr>
            <a:spLocks noGrp="1"/>
          </p:cNvSpPr>
          <p:nvPr>
            <p:ph sz="half" idx="1"/>
          </p:nvPr>
        </p:nvSpPr>
        <p:spPr>
          <a:xfrm>
            <a:off x="468000" y="1800000"/>
            <a:ext cx="5430253" cy="3960000"/>
          </a:xfrm>
          <a:prstGeom prst="rect">
            <a:avLst/>
          </a:prstGeom>
        </p:spPr>
        <p:txBody>
          <a:bodyPr>
            <a:normAutofit/>
          </a:bodyPr>
          <a:lstStyle>
            <a:lvl1pPr>
              <a:defRPr sz="2000" baseline="0">
                <a:solidFill>
                  <a:srgbClr val="1C1C1C"/>
                </a:solidFill>
              </a:defRPr>
            </a:lvl1pPr>
            <a:lvl2pPr>
              <a:defRPr sz="2000" baseline="0">
                <a:solidFill>
                  <a:srgbClr val="1C1C1C"/>
                </a:solidFill>
              </a:defRPr>
            </a:lvl2pPr>
            <a:lvl3pPr>
              <a:defRPr sz="2000" baseline="0">
                <a:solidFill>
                  <a:srgbClr val="1C1C1C"/>
                </a:solidFill>
              </a:defRPr>
            </a:lvl3pPr>
            <a:lvl4pPr>
              <a:defRPr sz="2000" baseline="0">
                <a:solidFill>
                  <a:srgbClr val="1C1C1C"/>
                </a:solidFill>
              </a:defRPr>
            </a:lvl4pPr>
            <a:lvl5pPr>
              <a:defRPr sz="2000" baseline="0">
                <a:solidFill>
                  <a:srgbClr val="1C1C1C"/>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a:extLst>
              <a:ext uri="{FF2B5EF4-FFF2-40B4-BE49-F238E27FC236}">
                <a16:creationId xmlns:a16="http://schemas.microsoft.com/office/drawing/2014/main" id="{3D32BEA0-D192-4426-8039-EC77442576C8}"/>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p>
            <a:r>
              <a:rPr lang="en-US" dirty="0"/>
              <a:t>Click to edit Master title style</a:t>
            </a:r>
            <a:endParaRPr lang="en-AU" dirty="0"/>
          </a:p>
        </p:txBody>
      </p:sp>
    </p:spTree>
    <p:extLst>
      <p:ext uri="{BB962C8B-B14F-4D97-AF65-F5344CB8AC3E}">
        <p14:creationId xmlns:p14="http://schemas.microsoft.com/office/powerpoint/2010/main" val="3990707427"/>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5_Dark blue highlight ">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B8D0A3-3636-4D52-A40A-89EB4432DC2C}"/>
              </a:ext>
              <a:ext uri="{C183D7F6-B498-43B3-948B-1728B52AA6E4}">
                <adec:decorative xmlns:adec="http://schemas.microsoft.com/office/drawing/2017/decorative" val="1"/>
              </a:ext>
            </a:extLst>
          </p:cNvPr>
          <p:cNvSpPr/>
          <p:nvPr userDrawn="1"/>
        </p:nvSpPr>
        <p:spPr>
          <a:xfrm>
            <a:off x="0" y="0"/>
            <a:ext cx="12192000" cy="60759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1">
            <a:extLst>
              <a:ext uri="{FF2B5EF4-FFF2-40B4-BE49-F238E27FC236}">
                <a16:creationId xmlns:a16="http://schemas.microsoft.com/office/drawing/2014/main" id="{092487F3-73DA-4656-84F8-1DE5A80C51B7}"/>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3" name="Content Placeholder 2">
            <a:extLst>
              <a:ext uri="{FF2B5EF4-FFF2-40B4-BE49-F238E27FC236}">
                <a16:creationId xmlns:a16="http://schemas.microsoft.com/office/drawing/2014/main" id="{FA20A0EA-FE24-441E-B009-2BD5DB9A903A}"/>
              </a:ext>
              <a:ext uri="{C183D7F6-B498-43B3-948B-1728B52AA6E4}">
                <adec:decorative xmlns:adec="http://schemas.microsoft.com/office/drawing/2017/decorative" val="1"/>
              </a:ext>
            </a:extLst>
          </p:cNvPr>
          <p:cNvSpPr>
            <a:spLocks noGrp="1"/>
          </p:cNvSpPr>
          <p:nvPr>
            <p:ph idx="1" hasCustomPrompt="1"/>
          </p:nvPr>
        </p:nvSpPr>
        <p:spPr>
          <a:xfrm>
            <a:off x="468000" y="1800000"/>
            <a:ext cx="11232000" cy="3960000"/>
          </a:xfrm>
          <a:prstGeom prst="rect">
            <a:avLst/>
          </a:prstGeom>
        </p:spPr>
        <p:txBody>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lvl1pPr>
              <a:defRPr>
                <a:solidFill>
                  <a:schemeClr val="bg1"/>
                </a:solidFill>
              </a:defRPr>
            </a:lvl1pPr>
          </a:lstStyle>
          <a:p>
            <a:r>
              <a:rPr lang="en-US" dirty="0"/>
              <a:t>Click to </a:t>
            </a:r>
            <a:r>
              <a:rPr lang="en-AU" noProof="0" dirty="0"/>
              <a:t>edit</a:t>
            </a:r>
            <a:r>
              <a:rPr lang="en-US" dirty="0"/>
              <a:t> Master title style</a:t>
            </a:r>
            <a:endParaRPr lang="en-AU" dirty="0"/>
          </a:p>
        </p:txBody>
      </p:sp>
    </p:spTree>
    <p:extLst>
      <p:ext uri="{BB962C8B-B14F-4D97-AF65-F5344CB8AC3E}">
        <p14:creationId xmlns:p14="http://schemas.microsoft.com/office/powerpoint/2010/main" val="1342974789"/>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6_bright blue highl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B8D0A3-3636-4D52-A40A-89EB4432DC2C}"/>
              </a:ext>
              <a:ext uri="{C183D7F6-B498-43B3-948B-1728B52AA6E4}">
                <adec:decorative xmlns:adec="http://schemas.microsoft.com/office/drawing/2017/decorative" val="1"/>
              </a:ext>
            </a:extLst>
          </p:cNvPr>
          <p:cNvSpPr/>
          <p:nvPr userDrawn="1"/>
        </p:nvSpPr>
        <p:spPr>
          <a:xfrm>
            <a:off x="0" y="0"/>
            <a:ext cx="12192000" cy="6075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1">
            <a:extLst>
              <a:ext uri="{FF2B5EF4-FFF2-40B4-BE49-F238E27FC236}">
                <a16:creationId xmlns:a16="http://schemas.microsoft.com/office/drawing/2014/main" id="{092487F3-73DA-4656-84F8-1DE5A80C51B7}"/>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3" name="Content Placeholder 2">
            <a:extLst>
              <a:ext uri="{FF2B5EF4-FFF2-40B4-BE49-F238E27FC236}">
                <a16:creationId xmlns:a16="http://schemas.microsoft.com/office/drawing/2014/main" id="{FA20A0EA-FE24-441E-B009-2BD5DB9A903A}"/>
              </a:ext>
              <a:ext uri="{C183D7F6-B498-43B3-948B-1728B52AA6E4}">
                <adec:decorative xmlns:adec="http://schemas.microsoft.com/office/drawing/2017/decorative" val="1"/>
              </a:ext>
            </a:extLst>
          </p:cNvPr>
          <p:cNvSpPr>
            <a:spLocks noGrp="1"/>
          </p:cNvSpPr>
          <p:nvPr>
            <p:ph idx="1" hasCustomPrompt="1"/>
          </p:nvPr>
        </p:nvSpPr>
        <p:spPr>
          <a:xfrm>
            <a:off x="468000" y="1800000"/>
            <a:ext cx="11232000" cy="3960000"/>
          </a:xfrm>
          <a:prstGeom prst="rect">
            <a:avLst/>
          </a:prstGeom>
        </p:spPr>
        <p:txBody>
          <a:bodyPr/>
          <a:lstStyle>
            <a:lvl1pPr>
              <a:defRPr sz="2400">
                <a:solidFill>
                  <a:schemeClr val="bg1"/>
                </a:solidFill>
              </a:defRPr>
            </a:lvl1pPr>
            <a:lvl2pPr>
              <a:defRPr sz="2400">
                <a:solidFill>
                  <a:schemeClr val="bg1"/>
                </a:solidFill>
              </a:defRPr>
            </a:lvl2pPr>
            <a:lvl3pPr>
              <a:defRPr sz="2400">
                <a:solidFill>
                  <a:schemeClr val="bg1"/>
                </a:solidFill>
              </a:defRPr>
            </a:lvl3pPr>
            <a:lvl4pPr>
              <a:defRPr sz="2400">
                <a:solidFill>
                  <a:schemeClr val="bg1"/>
                </a:solidFill>
              </a:defRPr>
            </a:lvl4pPr>
            <a:lvl5pPr>
              <a:defRPr sz="2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lvl1pPr>
              <a:defRPr>
                <a:solidFill>
                  <a:schemeClr val="tx2"/>
                </a:solidFill>
              </a:defRPr>
            </a:lvl1pPr>
          </a:lstStyle>
          <a:p>
            <a:r>
              <a:rPr lang="en-US" dirty="0"/>
              <a:t>Click to edit Master title style</a:t>
            </a:r>
            <a:endParaRPr lang="en-AU" dirty="0"/>
          </a:p>
        </p:txBody>
      </p:sp>
    </p:spTree>
    <p:extLst>
      <p:ext uri="{BB962C8B-B14F-4D97-AF65-F5344CB8AC3E}">
        <p14:creationId xmlns:p14="http://schemas.microsoft.com/office/powerpoint/2010/main" val="301683691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blank ">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00BC167D-F647-4BE2-BBA9-8ADE0451500E}"/>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Tree>
    <p:extLst>
      <p:ext uri="{BB962C8B-B14F-4D97-AF65-F5344CB8AC3E}">
        <p14:creationId xmlns:p14="http://schemas.microsoft.com/office/powerpoint/2010/main" val="1158394569"/>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hapter Page_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chapter description here</a:t>
            </a:r>
            <a:endParaRPr lang="en-US"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dirty="0"/>
              <a:t>Click to edit: Chapter Title</a:t>
            </a:r>
            <a:endParaRPr lang="en-AU" dirty="0"/>
          </a:p>
        </p:txBody>
      </p:sp>
    </p:spTree>
    <p:extLst>
      <p:ext uri="{BB962C8B-B14F-4D97-AF65-F5344CB8AC3E}">
        <p14:creationId xmlns:p14="http://schemas.microsoft.com/office/powerpoint/2010/main" val="3357113901"/>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hapter Page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chapter description here</a:t>
            </a:r>
            <a:endParaRPr lang="en-US"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dirty="0"/>
              <a:t>Click to edit: Chapter Title</a:t>
            </a:r>
            <a:endParaRPr lang="en-AU" dirty="0"/>
          </a:p>
        </p:txBody>
      </p:sp>
    </p:spTree>
    <p:extLst>
      <p:ext uri="{BB962C8B-B14F-4D97-AF65-F5344CB8AC3E}">
        <p14:creationId xmlns:p14="http://schemas.microsoft.com/office/powerpoint/2010/main" val="156665115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Chapter Page_C">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chapter description here</a:t>
            </a:r>
            <a:endParaRPr lang="en-US"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dirty="0"/>
              <a:t>Click to edit: Chapter Title</a:t>
            </a:r>
            <a:endParaRPr lang="en-AU" dirty="0"/>
          </a:p>
        </p:txBody>
      </p:sp>
    </p:spTree>
    <p:extLst>
      <p:ext uri="{BB962C8B-B14F-4D97-AF65-F5344CB8AC3E}">
        <p14:creationId xmlns:p14="http://schemas.microsoft.com/office/powerpoint/2010/main" val="223482554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B">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2DCAA9-E406-47F1-A9BE-27E854E6BB57}"/>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flipV="1">
            <a:off x="0" y="234"/>
            <a:ext cx="12192000" cy="6857531"/>
          </a:xfrm>
          <a:prstGeom prst="rect">
            <a:avLst/>
          </a:prstGeom>
        </p:spPr>
      </p:pic>
      <p:sp>
        <p:nvSpPr>
          <p:cNvPr id="8" name="Text Placeholder 7">
            <a:extLst>
              <a:ext uri="{FF2B5EF4-FFF2-40B4-BE49-F238E27FC236}">
                <a16:creationId xmlns:a16="http://schemas.microsoft.com/office/drawing/2014/main" id="{74D90552-88DD-4DA4-992A-7250A7A902D8}"/>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14" name="Subtitle 2">
            <a:extLst>
              <a:ext uri="{FF2B5EF4-FFF2-40B4-BE49-F238E27FC236}">
                <a16:creationId xmlns:a16="http://schemas.microsoft.com/office/drawing/2014/main" id="{38852B28-BE93-4587-9CED-815C7F6AB19E}"/>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13" name="Title 1">
            <a:extLst>
              <a:ext uri="{FF2B5EF4-FFF2-40B4-BE49-F238E27FC236}">
                <a16:creationId xmlns:a16="http://schemas.microsoft.com/office/drawing/2014/main" id="{27AC9D05-6B8D-4C45-A52A-EF3F6CE3D462}"/>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171677179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012886-D20F-4F2C-87BD-AA30C135A362}"/>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Text Placeholder 7">
            <a:extLst>
              <a:ext uri="{FF2B5EF4-FFF2-40B4-BE49-F238E27FC236}">
                <a16:creationId xmlns:a16="http://schemas.microsoft.com/office/drawing/2014/main" id="{7F05BDEE-5B2B-40DE-9598-EC6DAA4C8079}"/>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76E70064-B817-42D9-83A5-81B9B37631A9}"/>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D427DC83-3791-4348-8D31-9DC78A111BB3}"/>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128956881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7EB0A-FD63-4491-8E9A-A41B15A13E4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l="7635" t="10269" r="2641" b="6"/>
          <a:stretch/>
        </p:blipFill>
        <p:spPr>
          <a:xfrm>
            <a:off x="-1" y="1"/>
            <a:ext cx="12192001" cy="6858000"/>
          </a:xfrm>
          <a:prstGeom prst="rect">
            <a:avLst/>
          </a:prstGeom>
        </p:spPr>
      </p:pic>
      <p:sp>
        <p:nvSpPr>
          <p:cNvPr id="10" name="Text Placeholder 7">
            <a:extLst>
              <a:ext uri="{FF2B5EF4-FFF2-40B4-BE49-F238E27FC236}">
                <a16:creationId xmlns:a16="http://schemas.microsoft.com/office/drawing/2014/main" id="{141F6C71-6539-411D-B9F4-970D4FA64873}"/>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4F34A4F6-0043-4B71-B53D-168738877617}"/>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61B0F8D3-1A5D-4A55-95F5-BD6A49BF3899}"/>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65470105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D3648EB6-3C0F-47AC-998B-1F86FA64CEED}"/>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766469" y="503285"/>
            <a:ext cx="1655763" cy="1655763"/>
          </a:xfrm>
          <a:prstGeom prst="rect">
            <a:avLst/>
          </a:prstGeom>
        </p:spPr>
      </p:pic>
    </p:spTree>
    <p:extLst>
      <p:ext uri="{BB962C8B-B14F-4D97-AF65-F5344CB8AC3E}">
        <p14:creationId xmlns:p14="http://schemas.microsoft.com/office/powerpoint/2010/main" val="854959397"/>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dirty="0"/>
              <a:t>Click to edit: Add your </a:t>
            </a:r>
            <a:r>
              <a:rPr lang="en-AU" dirty="0"/>
              <a:t>department, faculty or division name here</a:t>
            </a:r>
            <a:endParaRPr lang="en-US" dirty="0"/>
          </a:p>
        </p:txBody>
      </p:sp>
      <p:sp>
        <p:nvSpPr>
          <p:cNvPr id="9" name="Subtitle 2">
            <a:extLst>
              <a:ext uri="{FF2B5EF4-FFF2-40B4-BE49-F238E27FC236}">
                <a16:creationId xmlns:a16="http://schemas.microsoft.com/office/drawing/2014/main" id="{D3648EB6-3C0F-47AC-998B-1F86FA64CEED}"/>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Add your team or unit name here</a:t>
            </a:r>
            <a:endParaRPr lang="en-AU" dirty="0"/>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dirty="0"/>
              <a:t>Click to edit: Presentation Title</a:t>
            </a:r>
            <a:endParaRPr lang="en-AU" dirty="0"/>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766469" y="503285"/>
            <a:ext cx="1655763" cy="1655763"/>
          </a:xfrm>
          <a:prstGeom prst="rect">
            <a:avLst/>
          </a:prstGeom>
        </p:spPr>
      </p:pic>
    </p:spTree>
    <p:extLst>
      <p:ext uri="{BB962C8B-B14F-4D97-AF65-F5344CB8AC3E}">
        <p14:creationId xmlns:p14="http://schemas.microsoft.com/office/powerpoint/2010/main" val="141834940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 of Traditional Owner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9B65F8-F29C-4687-97B1-132017B0CAD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087980"/>
          </a:xfrm>
          <a:prstGeom prst="rect">
            <a:avLst/>
          </a:prstGeom>
        </p:spPr>
      </p:pic>
      <p:sp>
        <p:nvSpPr>
          <p:cNvPr id="10" name="TextBox 9">
            <a:extLst>
              <a:ext uri="{FF2B5EF4-FFF2-40B4-BE49-F238E27FC236}">
                <a16:creationId xmlns:a16="http://schemas.microsoft.com/office/drawing/2014/main" id="{47C840F1-E6C3-4979-8FDB-27FC3DA3D710}"/>
              </a:ext>
              <a:ext uri="{C183D7F6-B498-43B3-948B-1728B52AA6E4}">
                <adec:decorative xmlns:adec="http://schemas.microsoft.com/office/drawing/2017/decorative" val="1"/>
              </a:ext>
            </a:extLst>
          </p:cNvPr>
          <p:cNvSpPr txBox="1"/>
          <p:nvPr userDrawn="1"/>
        </p:nvSpPr>
        <p:spPr>
          <a:xfrm>
            <a:off x="3179702" y="3103031"/>
            <a:ext cx="5964654" cy="2339102"/>
          </a:xfrm>
          <a:prstGeom prst="rect">
            <a:avLst/>
          </a:prstGeom>
          <a:noFill/>
        </p:spPr>
        <p:txBody>
          <a:bodyPr wrap="square">
            <a:spAutoFit/>
          </a:bodyPr>
          <a:lstStyle/>
          <a:p>
            <a:pPr marR="0" algn="l" rtl="0">
              <a:lnSpc>
                <a:spcPct val="100000"/>
              </a:lnSpc>
              <a:spcAft>
                <a:spcPts val="600"/>
              </a:spcAft>
            </a:pPr>
            <a:r>
              <a:rPr lang="en-AU" sz="2400" b="0" i="0" u="none" strike="noStrike" baseline="30000" dirty="0">
                <a:solidFill>
                  <a:schemeClr val="bg1"/>
                </a:solidFill>
                <a:latin typeface="+mn-lt"/>
              </a:rPr>
              <a:t>QUT acknowledges the Turrbal and Yugara, as the First Nations owners of the lands where QUT now stands. We pay respect to their Elders, lores, customs and creation spirits. We recognise that these lands have always been places of teaching, research and learning. ​</a:t>
            </a:r>
          </a:p>
          <a:p>
            <a:pPr marR="0" algn="l" rtl="0">
              <a:lnSpc>
                <a:spcPct val="100000"/>
              </a:lnSpc>
              <a:spcAft>
                <a:spcPts val="600"/>
              </a:spcAft>
            </a:pPr>
            <a:r>
              <a:rPr lang="en-AU" sz="2400" b="0" i="0" u="none" strike="noStrike" baseline="30000" dirty="0">
                <a:solidFill>
                  <a:schemeClr val="bg1"/>
                </a:solidFill>
                <a:latin typeface="+mn-lt"/>
              </a:rPr>
              <a:t>QUT acknowledges the important role Aboriginal and Torres Strait Islander people play within the QUT community.​</a:t>
            </a:r>
          </a:p>
          <a:p>
            <a:pPr marR="0" algn="l" rtl="0">
              <a:lnSpc>
                <a:spcPct val="100000"/>
              </a:lnSpc>
              <a:spcAft>
                <a:spcPts val="600"/>
              </a:spcAft>
            </a:pPr>
            <a:endParaRPr lang="en-AU" sz="2400" dirty="0">
              <a:solidFill>
                <a:schemeClr val="bg1"/>
              </a:solidFill>
              <a:latin typeface="+mn-lt"/>
            </a:endParaRPr>
          </a:p>
        </p:txBody>
      </p:sp>
      <p:sp>
        <p:nvSpPr>
          <p:cNvPr id="12" name="TextBox 11">
            <a:extLst>
              <a:ext uri="{FF2B5EF4-FFF2-40B4-BE49-F238E27FC236}">
                <a16:creationId xmlns:a16="http://schemas.microsoft.com/office/drawing/2014/main" id="{0D8FB860-6D57-4BAC-8ECF-0B93F59FD5F7}"/>
              </a:ext>
              <a:ext uri="{C183D7F6-B498-43B3-948B-1728B52AA6E4}">
                <adec:decorative xmlns:adec="http://schemas.microsoft.com/office/drawing/2017/decorative" val="1"/>
              </a:ext>
            </a:extLst>
          </p:cNvPr>
          <p:cNvSpPr txBox="1"/>
          <p:nvPr userDrawn="1"/>
        </p:nvSpPr>
        <p:spPr>
          <a:xfrm>
            <a:off x="3179702" y="2675312"/>
            <a:ext cx="6093994" cy="379591"/>
          </a:xfrm>
          <a:prstGeom prst="rect">
            <a:avLst/>
          </a:prstGeom>
          <a:noFill/>
        </p:spPr>
        <p:txBody>
          <a:bodyPr wrap="square">
            <a:spAutoFit/>
          </a:bodyPr>
          <a:lstStyle/>
          <a:p>
            <a:pPr marR="0" algn="l" rtl="0"/>
            <a:r>
              <a:rPr lang="en-AU" sz="2800" b="1" i="0" u="none" strike="noStrike" baseline="30000" noProof="0">
                <a:solidFill>
                  <a:schemeClr val="bg1"/>
                </a:solidFill>
                <a:latin typeface="Arial" panose="020B0604020202020204" pitchFamily="34" charset="0"/>
              </a:rPr>
              <a:t>ACKNOWLEDGEMENT OF TRADITIONAL OWNERS </a:t>
            </a:r>
          </a:p>
        </p:txBody>
      </p:sp>
    </p:spTree>
    <p:extLst>
      <p:ext uri="{BB962C8B-B14F-4D97-AF65-F5344CB8AC3E}">
        <p14:creationId xmlns:p14="http://schemas.microsoft.com/office/powerpoint/2010/main" val="1610645131"/>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_Standard Slide">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092487F3-73DA-4656-84F8-1DE5A80C51B7}"/>
              </a:ext>
              <a:ext uri="{C183D7F6-B498-43B3-948B-1728B52AA6E4}">
                <adec:decorative xmlns:adec="http://schemas.microsoft.com/office/drawing/2017/decorative" val="1"/>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3" name="Content Placeholder 2">
            <a:extLst>
              <a:ext uri="{FF2B5EF4-FFF2-40B4-BE49-F238E27FC236}">
                <a16:creationId xmlns:a16="http://schemas.microsoft.com/office/drawing/2014/main" id="{FA20A0EA-FE24-441E-B009-2BD5DB9A903A}"/>
              </a:ext>
              <a:ext uri="{C183D7F6-B498-43B3-948B-1728B52AA6E4}">
                <adec:decorative xmlns:adec="http://schemas.microsoft.com/office/drawing/2017/decorative" val="1"/>
              </a:ext>
            </a:extLst>
          </p:cNvPr>
          <p:cNvSpPr>
            <a:spLocks noGrp="1"/>
          </p:cNvSpPr>
          <p:nvPr>
            <p:ph idx="1"/>
          </p:nvPr>
        </p:nvSpPr>
        <p:spPr>
          <a:xfrm>
            <a:off x="468000" y="1800000"/>
            <a:ext cx="11232000" cy="3960000"/>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lvl1pPr>
              <a:defRPr>
                <a:latin typeface="+mj-lt"/>
              </a:defRPr>
            </a:lvl1pPr>
          </a:lstStyle>
          <a:p>
            <a:r>
              <a:rPr lang="en-US" dirty="0"/>
              <a:t>Click to edit Master title style</a:t>
            </a:r>
            <a:endParaRPr lang="en-AU" dirty="0"/>
          </a:p>
        </p:txBody>
      </p:sp>
    </p:spTree>
    <p:extLst>
      <p:ext uri="{BB962C8B-B14F-4D97-AF65-F5344CB8AC3E}">
        <p14:creationId xmlns:p14="http://schemas.microsoft.com/office/powerpoint/2010/main" val="6916318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092487F3-73DA-4656-84F8-1DE5A80C51B7}"/>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dirty="0"/>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p>
            <a:r>
              <a:rPr lang="en-US" dirty="0"/>
              <a:t>Click to edit Master title style</a:t>
            </a:r>
            <a:endParaRPr lang="en-AU" dirty="0"/>
          </a:p>
        </p:txBody>
      </p:sp>
    </p:spTree>
    <p:extLst>
      <p:ext uri="{BB962C8B-B14F-4D97-AF65-F5344CB8AC3E}">
        <p14:creationId xmlns:p14="http://schemas.microsoft.com/office/powerpoint/2010/main" val="50584816"/>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04FBEC7-6426-4AEC-A1CC-40670871954C}"/>
              </a:ext>
              <a:ext uri="{C183D7F6-B498-43B3-948B-1728B52AA6E4}">
                <adec:decorative xmlns:adec="http://schemas.microsoft.com/office/drawing/2017/decorative" val="1"/>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 y="6080044"/>
            <a:ext cx="12192000" cy="777956"/>
          </a:xfrm>
          <a:prstGeom prst="rect">
            <a:avLst/>
          </a:prstGeom>
        </p:spPr>
      </p:pic>
      <p:sp>
        <p:nvSpPr>
          <p:cNvPr id="12" name="TextBox 11" descr="CRICOS No. 00213J">
            <a:extLst>
              <a:ext uri="{FF2B5EF4-FFF2-40B4-BE49-F238E27FC236}">
                <a16:creationId xmlns:a16="http://schemas.microsoft.com/office/drawing/2014/main" id="{2E6D47BF-AB0D-4AE6-B4BD-493B48CD9970}"/>
              </a:ext>
            </a:extLst>
          </p:cNvPr>
          <p:cNvSpPr txBox="1"/>
          <p:nvPr userDrawn="1"/>
        </p:nvSpPr>
        <p:spPr>
          <a:xfrm>
            <a:off x="345921" y="5861551"/>
            <a:ext cx="760144" cy="169277"/>
          </a:xfrm>
          <a:prstGeom prst="rect">
            <a:avLst/>
          </a:prstGeom>
          <a:noFill/>
        </p:spPr>
        <p:txBody>
          <a:bodyPr wrap="none" rtlCol="0">
            <a:spAutoFit/>
          </a:bodyPr>
          <a:lstStyle/>
          <a:p>
            <a:pPr algn="ctr"/>
            <a:r>
              <a:rPr lang="en-AU" sz="500" dirty="0">
                <a:solidFill>
                  <a:schemeClr val="bg2">
                    <a:lumMod val="75000"/>
                  </a:schemeClr>
                </a:solidFill>
              </a:rPr>
              <a:t>CRICOS No.00213J</a:t>
            </a:r>
          </a:p>
        </p:txBody>
      </p:sp>
      <p:pic>
        <p:nvPicPr>
          <p:cNvPr id="4" name="Picture 3" descr="Logo - Queensland University of Technology">
            <a:extLst>
              <a:ext uri="{FF2B5EF4-FFF2-40B4-BE49-F238E27FC236}">
                <a16:creationId xmlns:a16="http://schemas.microsoft.com/office/drawing/2014/main" id="{771F55EB-84E1-4510-9C72-0DF84EA1B1A4}"/>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11267892" y="6218210"/>
            <a:ext cx="481643" cy="481643"/>
          </a:xfrm>
          <a:prstGeom prst="rect">
            <a:avLst/>
          </a:prstGeom>
        </p:spPr>
      </p:pic>
      <p:sp>
        <p:nvSpPr>
          <p:cNvPr id="5" name="TextBox 4">
            <a:extLst>
              <a:ext uri="{FF2B5EF4-FFF2-40B4-BE49-F238E27FC236}">
                <a16:creationId xmlns:a16="http://schemas.microsoft.com/office/drawing/2014/main" id="{1475DFC8-C02E-4F5E-BE32-FE282B7EF40D}"/>
              </a:ext>
              <a:ext uri="{C183D7F6-B498-43B3-948B-1728B52AA6E4}">
                <adec:decorative xmlns:adec="http://schemas.microsoft.com/office/drawing/2017/decorative" val="1"/>
              </a:ext>
            </a:extLst>
          </p:cNvPr>
          <p:cNvSpPr txBox="1"/>
          <p:nvPr userDrawn="1"/>
        </p:nvSpPr>
        <p:spPr>
          <a:xfrm>
            <a:off x="345921" y="6228200"/>
            <a:ext cx="6049925" cy="461665"/>
          </a:xfrm>
          <a:prstGeom prst="rect">
            <a:avLst/>
          </a:prstGeom>
          <a:noFill/>
        </p:spPr>
        <p:txBody>
          <a:bodyPr wrap="square" rtlCol="0">
            <a:spAutoFit/>
          </a:bodyPr>
          <a:lstStyle/>
          <a:p>
            <a:r>
              <a:rPr lang="en-AU" sz="1200" b="1" dirty="0">
                <a:solidFill>
                  <a:schemeClr val="bg1"/>
                </a:solidFill>
              </a:rPr>
              <a:t>Real-time flood visualisation</a:t>
            </a:r>
            <a:r>
              <a:rPr lang="en-AU" sz="1100" b="0" dirty="0">
                <a:solidFill>
                  <a:schemeClr val="bg1"/>
                </a:solidFill>
              </a:rPr>
              <a:t> </a:t>
            </a:r>
            <a:r>
              <a:rPr lang="en-AU" sz="1100" b="1" dirty="0">
                <a:solidFill>
                  <a:schemeClr val="bg1"/>
                </a:solidFill>
              </a:rPr>
              <a:t>team</a:t>
            </a:r>
          </a:p>
          <a:p>
            <a:r>
              <a:rPr lang="en-AU" sz="1100" b="1" dirty="0">
                <a:solidFill>
                  <a:schemeClr val="bg1"/>
                </a:solidFill>
              </a:rPr>
              <a:t>QUT Flood Hackathon</a:t>
            </a:r>
            <a:endParaRPr lang="en-AU" sz="1200" b="1" dirty="0">
              <a:solidFill>
                <a:schemeClr val="bg1"/>
              </a:solidFill>
            </a:endParaRPr>
          </a:p>
        </p:txBody>
      </p:sp>
      <p:sp>
        <p:nvSpPr>
          <p:cNvPr id="8" name="Text Placeholder 2">
            <a:extLst>
              <a:ext uri="{FF2B5EF4-FFF2-40B4-BE49-F238E27FC236}">
                <a16:creationId xmlns:a16="http://schemas.microsoft.com/office/drawing/2014/main" id="{1409811D-58FA-4569-BF65-03783DB26BAA}"/>
              </a:ext>
            </a:extLst>
          </p:cNvPr>
          <p:cNvSpPr>
            <a:spLocks noGrp="1"/>
          </p:cNvSpPr>
          <p:nvPr>
            <p:ph type="body" idx="1"/>
          </p:nvPr>
        </p:nvSpPr>
        <p:spPr>
          <a:xfrm>
            <a:off x="468000" y="1800000"/>
            <a:ext cx="11232000" cy="3960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Title Placeholder 1">
            <a:extLst>
              <a:ext uri="{FF2B5EF4-FFF2-40B4-BE49-F238E27FC236}">
                <a16:creationId xmlns:a16="http://schemas.microsoft.com/office/drawing/2014/main" id="{EF70AB86-8F1E-44CD-82C9-F9C4926C0D76}"/>
              </a:ext>
            </a:extLst>
          </p:cNvPr>
          <p:cNvSpPr>
            <a:spLocks noGrp="1"/>
          </p:cNvSpPr>
          <p:nvPr>
            <p:ph type="title"/>
          </p:nvPr>
        </p:nvSpPr>
        <p:spPr>
          <a:xfrm>
            <a:off x="468000" y="360000"/>
            <a:ext cx="11232000" cy="1332000"/>
          </a:xfrm>
          <a:prstGeom prst="rect">
            <a:avLst/>
          </a:prstGeom>
        </p:spPr>
        <p:txBody>
          <a:bodyPr vert="horz" lIns="91440" tIns="45720" rIns="91440" bIns="45720" rtlCol="0" anchor="ctr">
            <a:normAutofit/>
          </a:bodyPr>
          <a:lstStyle/>
          <a:p>
            <a:r>
              <a:rPr lang="en-US" dirty="0"/>
              <a:t>Click to edit Master title style</a:t>
            </a:r>
            <a:endParaRPr lang="en-AU" dirty="0"/>
          </a:p>
        </p:txBody>
      </p:sp>
    </p:spTree>
    <p:extLst>
      <p:ext uri="{BB962C8B-B14F-4D97-AF65-F5344CB8AC3E}">
        <p14:creationId xmlns:p14="http://schemas.microsoft.com/office/powerpoint/2010/main" val="323273975"/>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2" r:id="rId4"/>
    <p:sldLayoutId id="2147483664" r:id="rId5"/>
    <p:sldLayoutId id="2147483668" r:id="rId6"/>
    <p:sldLayoutId id="2147483649" r:id="rId7"/>
    <p:sldLayoutId id="2147483650" r:id="rId8"/>
    <p:sldLayoutId id="2147483665" r:id="rId9"/>
    <p:sldLayoutId id="2147483652" r:id="rId10"/>
    <p:sldLayoutId id="2147483666" r:id="rId11"/>
    <p:sldLayoutId id="2147483667" r:id="rId12"/>
    <p:sldLayoutId id="2147483654" r:id="rId13"/>
    <p:sldLayoutId id="2147483669" r:id="rId14"/>
    <p:sldLayoutId id="2147483670" r:id="rId15"/>
    <p:sldLayoutId id="2147483671" r:id="rId16"/>
  </p:sldLayoutIdLst>
  <p:transition spd="med">
    <p:fade/>
  </p:transition>
  <p:hf sldNum="0" hdr="0" ftr="0" dt="0"/>
  <p:txStyles>
    <p:titleStyle>
      <a:lvl1pPr algn="l" defTabSz="914400" rtl="0" eaLnBrk="1" latinLnBrk="0" hangingPunct="1">
        <a:lnSpc>
          <a:spcPct val="90000"/>
        </a:lnSpc>
        <a:spcBef>
          <a:spcPct val="0"/>
        </a:spcBef>
        <a:buNone/>
        <a:defRPr sz="4400" b="1" kern="1200" baseline="0">
          <a:solidFill>
            <a:srgbClr val="164C7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rgbClr val="1C1C1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C1C1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rgbClr val="1C1C1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1C1C1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rgbClr val="1C1C1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fif"/><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9.jfif"/><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0.jfi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jfif"/><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7.jfif"/><Relationship Id="rId4" Type="http://schemas.openxmlformats.org/officeDocument/2006/relationships/image" Target="../media/image26.jfif"/></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31.jfif"/><Relationship Id="rId7" Type="http://schemas.openxmlformats.org/officeDocument/2006/relationships/image" Target="../media/image19.jfif"/><Relationship Id="rId2" Type="http://schemas.openxmlformats.org/officeDocument/2006/relationships/image" Target="../media/image27.jfif"/><Relationship Id="rId1" Type="http://schemas.openxmlformats.org/officeDocument/2006/relationships/slideLayout" Target="../slideLayouts/slideLayout8.xml"/><Relationship Id="rId6" Type="http://schemas.openxmlformats.org/officeDocument/2006/relationships/image" Target="../media/image24.jfif"/><Relationship Id="rId5" Type="http://schemas.openxmlformats.org/officeDocument/2006/relationships/image" Target="../media/image26.jfif"/><Relationship Id="rId4" Type="http://schemas.openxmlformats.org/officeDocument/2006/relationships/image" Target="../media/image20.jfif"/></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A22C4E-5992-425F-BCCB-C0754071272F}"/>
              </a:ext>
            </a:extLst>
          </p:cNvPr>
          <p:cNvSpPr>
            <a:spLocks noGrp="1"/>
          </p:cNvSpPr>
          <p:nvPr>
            <p:ph type="ctrTitle"/>
          </p:nvPr>
        </p:nvSpPr>
        <p:spPr>
          <a:xfrm>
            <a:off x="790864" y="817473"/>
            <a:ext cx="7380370" cy="1833997"/>
          </a:xfrm>
        </p:spPr>
        <p:txBody>
          <a:bodyPr>
            <a:normAutofit fontScale="90000"/>
          </a:bodyPr>
          <a:lstStyle/>
          <a:p>
            <a:r>
              <a:rPr lang="en-AU" dirty="0"/>
              <a:t>Real-time visualisation of flood extent</a:t>
            </a:r>
          </a:p>
        </p:txBody>
      </p:sp>
      <p:sp>
        <p:nvSpPr>
          <p:cNvPr id="10" name="Text Placeholder 9">
            <a:extLst>
              <a:ext uri="{FF2B5EF4-FFF2-40B4-BE49-F238E27FC236}">
                <a16:creationId xmlns:a16="http://schemas.microsoft.com/office/drawing/2014/main" id="{02F9A4D1-8C4A-4425-BAF8-D1A69C10E1AE}"/>
              </a:ext>
            </a:extLst>
          </p:cNvPr>
          <p:cNvSpPr>
            <a:spLocks noGrp="1"/>
          </p:cNvSpPr>
          <p:nvPr>
            <p:ph type="body" sz="quarter" idx="10"/>
          </p:nvPr>
        </p:nvSpPr>
        <p:spPr>
          <a:xfrm>
            <a:off x="673419" y="4524843"/>
            <a:ext cx="10278834" cy="933450"/>
          </a:xfrm>
        </p:spPr>
        <p:txBody>
          <a:bodyPr>
            <a:normAutofit fontScale="77500" lnSpcReduction="20000"/>
          </a:bodyPr>
          <a:lstStyle/>
          <a:p>
            <a:pPr>
              <a:lnSpc>
                <a:spcPct val="120000"/>
              </a:lnSpc>
            </a:pPr>
            <a:r>
              <a:rPr lang="en-AU" sz="3300" b="1" dirty="0"/>
              <a:t>Charlotte Patterson, Owen Forbes, Larissa Patricio-Valerio, Matthew Tiller, </a:t>
            </a:r>
            <a:r>
              <a:rPr lang="en-AU" sz="3300" b="1" dirty="0" err="1"/>
              <a:t>Raiha</a:t>
            </a:r>
            <a:r>
              <a:rPr lang="en-AU" sz="3300" b="1" dirty="0"/>
              <a:t> Browning, Miguel </a:t>
            </a:r>
            <a:r>
              <a:rPr lang="en-AU" sz="3300" b="1" dirty="0" err="1"/>
              <a:t>Canizares</a:t>
            </a:r>
            <a:r>
              <a:rPr lang="en-AU" sz="3300" b="1" dirty="0"/>
              <a:t>, Leah South</a:t>
            </a:r>
          </a:p>
          <a:p>
            <a:endParaRPr lang="en-AU" dirty="0"/>
          </a:p>
        </p:txBody>
      </p:sp>
    </p:spTree>
    <p:extLst>
      <p:ext uri="{BB962C8B-B14F-4D97-AF65-F5344CB8AC3E}">
        <p14:creationId xmlns:p14="http://schemas.microsoft.com/office/powerpoint/2010/main" val="96253507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pPr marL="0" indent="0">
              <a:buNone/>
            </a:pPr>
            <a:r>
              <a:rPr lang="en-AU" dirty="0"/>
              <a:t>Real-time visualisation:</a:t>
            </a:r>
          </a:p>
          <a:p>
            <a:r>
              <a:rPr lang="en-AU" dirty="0"/>
              <a:t>River height data</a:t>
            </a:r>
          </a:p>
          <a:p>
            <a:r>
              <a:rPr lang="en-AU" dirty="0"/>
              <a:t>25m DEM</a:t>
            </a:r>
          </a:p>
          <a:p>
            <a:pPr marL="0" indent="0">
              <a:buNone/>
            </a:pPr>
            <a:endParaRPr lang="en-AU" dirty="0"/>
          </a:p>
          <a:p>
            <a:pPr marL="0" indent="0">
              <a:buNone/>
            </a:pPr>
            <a:r>
              <a:rPr lang="en-AU" dirty="0"/>
              <a:t>Predictions and previous events:</a:t>
            </a:r>
          </a:p>
          <a:p>
            <a:r>
              <a:rPr lang="en-AU" dirty="0"/>
              <a:t>Flood prediction PDF</a:t>
            </a:r>
          </a:p>
          <a:p>
            <a:r>
              <a:rPr lang="en-AU" dirty="0"/>
              <a:t>Previous flood extent satellite imagery</a:t>
            </a:r>
          </a:p>
          <a:p>
            <a:r>
              <a:rPr lang="en-AU" dirty="0"/>
              <a:t>Flood awareness map shapefiles</a:t>
            </a:r>
          </a:p>
          <a:p>
            <a:pPr marL="0" indent="0">
              <a:buNone/>
            </a:pPr>
            <a:endParaRPr lang="en-AU" dirty="0"/>
          </a:p>
        </p:txBody>
      </p:sp>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r>
              <a:rPr lang="en-AU" dirty="0"/>
              <a:t>What data were available?</a:t>
            </a:r>
          </a:p>
        </p:txBody>
      </p:sp>
    </p:spTree>
    <p:extLst>
      <p:ext uri="{BB962C8B-B14F-4D97-AF65-F5344CB8AC3E}">
        <p14:creationId xmlns:p14="http://schemas.microsoft.com/office/powerpoint/2010/main" val="271633293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pPr marL="0" indent="0">
              <a:buNone/>
            </a:pPr>
            <a:endParaRPr lang="en-AU" dirty="0"/>
          </a:p>
        </p:txBody>
      </p:sp>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endParaRPr lang="en-AU" dirty="0"/>
          </a:p>
        </p:txBody>
      </p:sp>
      <p:pic>
        <p:nvPicPr>
          <p:cNvPr id="4" name="Picture 3">
            <a:extLst>
              <a:ext uri="{FF2B5EF4-FFF2-40B4-BE49-F238E27FC236}">
                <a16:creationId xmlns:a16="http://schemas.microsoft.com/office/drawing/2014/main" id="{D1E43A4D-7F4E-4E0F-B979-CE547A6BC3AD}"/>
              </a:ext>
            </a:extLst>
          </p:cNvPr>
          <p:cNvPicPr>
            <a:picLocks noChangeAspect="1"/>
          </p:cNvPicPr>
          <p:nvPr/>
        </p:nvPicPr>
        <p:blipFill rotWithShape="1">
          <a:blip r:embed="rId3"/>
          <a:srcRect b="11761"/>
          <a:stretch/>
        </p:blipFill>
        <p:spPr>
          <a:xfrm>
            <a:off x="472838" y="0"/>
            <a:ext cx="7779224" cy="6051479"/>
          </a:xfrm>
          <a:prstGeom prst="rect">
            <a:avLst/>
          </a:prstGeom>
        </p:spPr>
      </p:pic>
      <p:pic>
        <p:nvPicPr>
          <p:cNvPr id="5" name="Picture 4">
            <a:extLst>
              <a:ext uri="{FF2B5EF4-FFF2-40B4-BE49-F238E27FC236}">
                <a16:creationId xmlns:a16="http://schemas.microsoft.com/office/drawing/2014/main" id="{7F077D3A-E5AA-DC49-3E0E-BF2926B88FB6}"/>
              </a:ext>
            </a:extLst>
          </p:cNvPr>
          <p:cNvPicPr>
            <a:picLocks noChangeAspect="1"/>
          </p:cNvPicPr>
          <p:nvPr/>
        </p:nvPicPr>
        <p:blipFill>
          <a:blip r:embed="rId4"/>
          <a:stretch>
            <a:fillRect/>
          </a:stretch>
        </p:blipFill>
        <p:spPr>
          <a:xfrm>
            <a:off x="6992343" y="1825625"/>
            <a:ext cx="4931963" cy="3578901"/>
          </a:xfrm>
          <a:prstGeom prst="rect">
            <a:avLst/>
          </a:prstGeom>
        </p:spPr>
      </p:pic>
      <p:sp>
        <p:nvSpPr>
          <p:cNvPr id="8" name="Rectangle 7">
            <a:extLst>
              <a:ext uri="{FF2B5EF4-FFF2-40B4-BE49-F238E27FC236}">
                <a16:creationId xmlns:a16="http://schemas.microsoft.com/office/drawing/2014/main" id="{A962AE3E-3AEA-4793-8584-DB18BADAC99C}"/>
              </a:ext>
            </a:extLst>
          </p:cNvPr>
          <p:cNvSpPr/>
          <p:nvPr/>
        </p:nvSpPr>
        <p:spPr>
          <a:xfrm>
            <a:off x="3676650" y="1825625"/>
            <a:ext cx="571500" cy="355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0286502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pPr marL="0" indent="0">
              <a:buNone/>
            </a:pPr>
            <a:endParaRPr lang="en-AU" dirty="0"/>
          </a:p>
        </p:txBody>
      </p:sp>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endParaRPr lang="en-AU" dirty="0"/>
          </a:p>
        </p:txBody>
      </p:sp>
      <p:pic>
        <p:nvPicPr>
          <p:cNvPr id="4" name="Picture 3">
            <a:extLst>
              <a:ext uri="{FF2B5EF4-FFF2-40B4-BE49-F238E27FC236}">
                <a16:creationId xmlns:a16="http://schemas.microsoft.com/office/drawing/2014/main" id="{744ED8F1-0C78-4E01-2325-79E426D4F314}"/>
              </a:ext>
            </a:extLst>
          </p:cNvPr>
          <p:cNvPicPr>
            <a:picLocks noChangeAspect="1"/>
          </p:cNvPicPr>
          <p:nvPr/>
        </p:nvPicPr>
        <p:blipFill rotWithShape="1">
          <a:blip r:embed="rId3"/>
          <a:srcRect l="4746" b="12359"/>
          <a:stretch/>
        </p:blipFill>
        <p:spPr>
          <a:xfrm>
            <a:off x="4212404" y="0"/>
            <a:ext cx="3964695" cy="6010382"/>
          </a:xfrm>
          <a:prstGeom prst="rect">
            <a:avLst/>
          </a:prstGeom>
        </p:spPr>
      </p:pic>
    </p:spTree>
    <p:extLst>
      <p:ext uri="{BB962C8B-B14F-4D97-AF65-F5344CB8AC3E}">
        <p14:creationId xmlns:p14="http://schemas.microsoft.com/office/powerpoint/2010/main" val="33350011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building, outdoor, person&#10;&#10;Description automatically generated">
            <a:extLst>
              <a:ext uri="{FF2B5EF4-FFF2-40B4-BE49-F238E27FC236}">
                <a16:creationId xmlns:a16="http://schemas.microsoft.com/office/drawing/2014/main" id="{0BED4596-E1B8-F661-50DF-CC07A345AB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12531" y="2708275"/>
            <a:ext cx="2143125" cy="2143125"/>
          </a:xfrm>
        </p:spPr>
      </p:pic>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endParaRPr lang="en-AU" dirty="0"/>
          </a:p>
        </p:txBody>
      </p:sp>
      <p:pic>
        <p:nvPicPr>
          <p:cNvPr id="4" name="Picture 3">
            <a:extLst>
              <a:ext uri="{FF2B5EF4-FFF2-40B4-BE49-F238E27FC236}">
                <a16:creationId xmlns:a16="http://schemas.microsoft.com/office/drawing/2014/main" id="{D63A01D2-BB48-462E-F981-05B273D0AE1C}"/>
              </a:ext>
            </a:extLst>
          </p:cNvPr>
          <p:cNvPicPr>
            <a:picLocks noChangeAspect="1"/>
          </p:cNvPicPr>
          <p:nvPr/>
        </p:nvPicPr>
        <p:blipFill>
          <a:blip r:embed="rId4"/>
          <a:stretch>
            <a:fillRect/>
          </a:stretch>
        </p:blipFill>
        <p:spPr>
          <a:xfrm>
            <a:off x="3460518" y="0"/>
            <a:ext cx="5097855" cy="6002450"/>
          </a:xfrm>
          <a:prstGeom prst="rect">
            <a:avLst/>
          </a:prstGeom>
        </p:spPr>
      </p:pic>
      <p:pic>
        <p:nvPicPr>
          <p:cNvPr id="10" name="Picture 9" descr="A person smiling for the camera&#10;&#10;Description automatically generated with low confidence">
            <a:extLst>
              <a:ext uri="{FF2B5EF4-FFF2-40B4-BE49-F238E27FC236}">
                <a16:creationId xmlns:a16="http://schemas.microsoft.com/office/drawing/2014/main" id="{7584C820-50A6-B672-92FD-8DAEEFF3487D}"/>
              </a:ext>
            </a:extLst>
          </p:cNvPr>
          <p:cNvPicPr>
            <a:picLocks noChangeAspect="1"/>
          </p:cNvPicPr>
          <p:nvPr/>
        </p:nvPicPr>
        <p:blipFill rotWithShape="1">
          <a:blip r:embed="rId5">
            <a:extLst>
              <a:ext uri="{28A0092B-C50C-407E-A947-70E740481C1C}">
                <a14:useLocalDpi xmlns:a14="http://schemas.microsoft.com/office/drawing/2010/main" val="0"/>
              </a:ext>
            </a:extLst>
          </a:blip>
          <a:srcRect l="37493" t="6977"/>
          <a:stretch/>
        </p:blipFill>
        <p:spPr>
          <a:xfrm>
            <a:off x="1710968" y="4222326"/>
            <a:ext cx="1083603" cy="1612612"/>
          </a:xfrm>
          <a:prstGeom prst="rect">
            <a:avLst/>
          </a:prstGeom>
        </p:spPr>
      </p:pic>
    </p:spTree>
    <p:extLst>
      <p:ext uri="{BB962C8B-B14F-4D97-AF65-F5344CB8AC3E}">
        <p14:creationId xmlns:p14="http://schemas.microsoft.com/office/powerpoint/2010/main" val="289773149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0D6F1A-001B-5D89-D80A-327C27EE0E85}"/>
              </a:ext>
            </a:extLst>
          </p:cNvPr>
          <p:cNvPicPr>
            <a:picLocks noChangeAspect="1"/>
          </p:cNvPicPr>
          <p:nvPr/>
        </p:nvPicPr>
        <p:blipFill>
          <a:blip r:embed="rId3"/>
          <a:stretch>
            <a:fillRect/>
          </a:stretch>
        </p:blipFill>
        <p:spPr>
          <a:xfrm>
            <a:off x="2233986" y="1692275"/>
            <a:ext cx="7516188" cy="4362845"/>
          </a:xfrm>
          <a:prstGeom prst="rect">
            <a:avLst/>
          </a:prstGeom>
        </p:spPr>
      </p:pic>
      <p:pic>
        <p:nvPicPr>
          <p:cNvPr id="3" name="Content Placeholder 2" descr="A person with curly hair&#10;&#10;Description automatically generated with low confidence">
            <a:extLst>
              <a:ext uri="{FF2B5EF4-FFF2-40B4-BE49-F238E27FC236}">
                <a16:creationId xmlns:a16="http://schemas.microsoft.com/office/drawing/2014/main" id="{D761D61C-0096-6ACE-F5CC-5AF8D4AB4A8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9153" y="4547688"/>
            <a:ext cx="1168275" cy="1168275"/>
          </a:xfrm>
        </p:spPr>
      </p:pic>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r>
              <a:rPr lang="en-AU" dirty="0" err="1"/>
              <a:t>Georeference</a:t>
            </a:r>
            <a:r>
              <a:rPr lang="en-AU" dirty="0"/>
              <a:t> and rasterize the 2022 forecast</a:t>
            </a:r>
          </a:p>
        </p:txBody>
      </p:sp>
    </p:spTree>
    <p:extLst>
      <p:ext uri="{BB962C8B-B14F-4D97-AF65-F5344CB8AC3E}">
        <p14:creationId xmlns:p14="http://schemas.microsoft.com/office/powerpoint/2010/main" val="94424197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r>
              <a:rPr lang="en-AU" dirty="0"/>
              <a:t>Incorporate uncertainty visualisation techniques</a:t>
            </a:r>
          </a:p>
        </p:txBody>
      </p:sp>
      <p:pic>
        <p:nvPicPr>
          <p:cNvPr id="4" name="Picture 3">
            <a:extLst>
              <a:ext uri="{FF2B5EF4-FFF2-40B4-BE49-F238E27FC236}">
                <a16:creationId xmlns:a16="http://schemas.microsoft.com/office/drawing/2014/main" id="{8BB6A6D2-6110-AFBA-5A97-E915C29FE19D}"/>
              </a:ext>
            </a:extLst>
          </p:cNvPr>
          <p:cNvPicPr>
            <a:picLocks noChangeAspect="1"/>
          </p:cNvPicPr>
          <p:nvPr/>
        </p:nvPicPr>
        <p:blipFill>
          <a:blip r:embed="rId3"/>
          <a:stretch>
            <a:fillRect/>
          </a:stretch>
        </p:blipFill>
        <p:spPr>
          <a:xfrm>
            <a:off x="111578" y="2219742"/>
            <a:ext cx="5698866" cy="3359156"/>
          </a:xfrm>
          <a:prstGeom prst="rect">
            <a:avLst/>
          </a:prstGeom>
        </p:spPr>
      </p:pic>
      <p:pic>
        <p:nvPicPr>
          <p:cNvPr id="5" name="Picture 4">
            <a:extLst>
              <a:ext uri="{FF2B5EF4-FFF2-40B4-BE49-F238E27FC236}">
                <a16:creationId xmlns:a16="http://schemas.microsoft.com/office/drawing/2014/main" id="{8A4C73E5-3223-B959-2A24-EBEE60CE4ECF}"/>
              </a:ext>
            </a:extLst>
          </p:cNvPr>
          <p:cNvPicPr>
            <a:picLocks noChangeAspect="1"/>
          </p:cNvPicPr>
          <p:nvPr/>
        </p:nvPicPr>
        <p:blipFill>
          <a:blip r:embed="rId4"/>
          <a:stretch>
            <a:fillRect/>
          </a:stretch>
        </p:blipFill>
        <p:spPr>
          <a:xfrm>
            <a:off x="7580600" y="3561235"/>
            <a:ext cx="2332532" cy="2319992"/>
          </a:xfrm>
          <a:prstGeom prst="rect">
            <a:avLst/>
          </a:prstGeom>
        </p:spPr>
      </p:pic>
      <p:sp>
        <p:nvSpPr>
          <p:cNvPr id="8" name="TextBox 7">
            <a:extLst>
              <a:ext uri="{FF2B5EF4-FFF2-40B4-BE49-F238E27FC236}">
                <a16:creationId xmlns:a16="http://schemas.microsoft.com/office/drawing/2014/main" id="{2625C5AC-D819-504D-7B6A-8F530EAF8E0A}"/>
              </a:ext>
            </a:extLst>
          </p:cNvPr>
          <p:cNvSpPr txBox="1"/>
          <p:nvPr/>
        </p:nvSpPr>
        <p:spPr>
          <a:xfrm>
            <a:off x="5984422" y="5730842"/>
            <a:ext cx="6096000" cy="369332"/>
          </a:xfrm>
          <a:prstGeom prst="rect">
            <a:avLst/>
          </a:prstGeom>
          <a:noFill/>
        </p:spPr>
        <p:txBody>
          <a:bodyPr wrap="square">
            <a:spAutoFit/>
          </a:bodyPr>
          <a:lstStyle/>
          <a:p>
            <a:r>
              <a:rPr lang="en-AU" sz="600" b="0" i="0" dirty="0" err="1">
                <a:solidFill>
                  <a:srgbClr val="222222"/>
                </a:solidFill>
                <a:effectLst/>
                <a:latin typeface="Arial" panose="020B0604020202020204" pitchFamily="34" charset="0"/>
              </a:rPr>
              <a:t>Dübel</a:t>
            </a:r>
            <a:r>
              <a:rPr lang="en-AU" sz="600" b="0" i="0" dirty="0">
                <a:solidFill>
                  <a:srgbClr val="222222"/>
                </a:solidFill>
                <a:effectLst/>
                <a:latin typeface="Arial" panose="020B0604020202020204" pitchFamily="34" charset="0"/>
              </a:rPr>
              <a:t>, S., </a:t>
            </a:r>
            <a:r>
              <a:rPr lang="en-AU" sz="600" b="0" i="0" dirty="0" err="1">
                <a:solidFill>
                  <a:srgbClr val="222222"/>
                </a:solidFill>
                <a:effectLst/>
                <a:latin typeface="Arial" panose="020B0604020202020204" pitchFamily="34" charset="0"/>
              </a:rPr>
              <a:t>Röhlig</a:t>
            </a:r>
            <a:r>
              <a:rPr lang="en-AU" sz="600" b="0" i="0" dirty="0">
                <a:solidFill>
                  <a:srgbClr val="222222"/>
                </a:solidFill>
                <a:effectLst/>
                <a:latin typeface="Arial" panose="020B0604020202020204" pitchFamily="34" charset="0"/>
              </a:rPr>
              <a:t>, M., </a:t>
            </a:r>
            <a:r>
              <a:rPr lang="en-AU" sz="600" b="0" i="0" dirty="0" err="1">
                <a:solidFill>
                  <a:srgbClr val="222222"/>
                </a:solidFill>
                <a:effectLst/>
                <a:latin typeface="Arial" panose="020B0604020202020204" pitchFamily="34" charset="0"/>
              </a:rPr>
              <a:t>Tominski</a:t>
            </a:r>
            <a:r>
              <a:rPr lang="en-AU" sz="600" b="0" i="0" dirty="0">
                <a:solidFill>
                  <a:srgbClr val="222222"/>
                </a:solidFill>
                <a:effectLst/>
                <a:latin typeface="Arial" panose="020B0604020202020204" pitchFamily="34" charset="0"/>
              </a:rPr>
              <a:t>, C. and Schumann, H., 2017, February. Visualizing 3D terrain, geo-spatial data, and uncertainty. In </a:t>
            </a:r>
            <a:r>
              <a:rPr lang="en-AU" sz="600" b="0" i="1" dirty="0">
                <a:solidFill>
                  <a:srgbClr val="222222"/>
                </a:solidFill>
                <a:effectLst/>
                <a:latin typeface="Arial" panose="020B0604020202020204" pitchFamily="34" charset="0"/>
              </a:rPr>
              <a:t>Informatics</a:t>
            </a:r>
            <a:r>
              <a:rPr lang="en-AU" sz="600" b="0" i="0" dirty="0">
                <a:solidFill>
                  <a:srgbClr val="222222"/>
                </a:solidFill>
                <a:effectLst/>
                <a:latin typeface="Arial" panose="020B0604020202020204" pitchFamily="34" charset="0"/>
              </a:rPr>
              <a:t> (Vol. 4, No. 1, p. 6). MDPI</a:t>
            </a:r>
            <a:r>
              <a:rPr lang="en-AU" b="0" i="0" dirty="0">
                <a:solidFill>
                  <a:srgbClr val="222222"/>
                </a:solidFill>
                <a:effectLst/>
                <a:latin typeface="Arial" panose="020B0604020202020204" pitchFamily="34" charset="0"/>
              </a:rPr>
              <a:t>.</a:t>
            </a:r>
            <a:endParaRPr lang="en-AU" dirty="0"/>
          </a:p>
        </p:txBody>
      </p:sp>
      <p:pic>
        <p:nvPicPr>
          <p:cNvPr id="9" name="Picture 8">
            <a:extLst>
              <a:ext uri="{FF2B5EF4-FFF2-40B4-BE49-F238E27FC236}">
                <a16:creationId xmlns:a16="http://schemas.microsoft.com/office/drawing/2014/main" id="{4B59ACEF-D2BC-7EF3-7C78-87C1EEFCF130}"/>
              </a:ext>
            </a:extLst>
          </p:cNvPr>
          <p:cNvPicPr>
            <a:picLocks noChangeAspect="1"/>
          </p:cNvPicPr>
          <p:nvPr/>
        </p:nvPicPr>
        <p:blipFill>
          <a:blip r:embed="rId5"/>
          <a:stretch>
            <a:fillRect/>
          </a:stretch>
        </p:blipFill>
        <p:spPr>
          <a:xfrm>
            <a:off x="5869809" y="1208442"/>
            <a:ext cx="5999870" cy="2138362"/>
          </a:xfrm>
          <a:prstGeom prst="rect">
            <a:avLst/>
          </a:prstGeom>
        </p:spPr>
      </p:pic>
      <p:sp>
        <p:nvSpPr>
          <p:cNvPr id="10" name="TextBox 9">
            <a:extLst>
              <a:ext uri="{FF2B5EF4-FFF2-40B4-BE49-F238E27FC236}">
                <a16:creationId xmlns:a16="http://schemas.microsoft.com/office/drawing/2014/main" id="{F9ED49F0-A6EB-1B86-BD8B-AF8ED55A716C}"/>
              </a:ext>
            </a:extLst>
          </p:cNvPr>
          <p:cNvSpPr txBox="1"/>
          <p:nvPr/>
        </p:nvSpPr>
        <p:spPr>
          <a:xfrm>
            <a:off x="6344014" y="3242334"/>
            <a:ext cx="6096000" cy="230832"/>
          </a:xfrm>
          <a:prstGeom prst="rect">
            <a:avLst/>
          </a:prstGeom>
          <a:noFill/>
        </p:spPr>
        <p:txBody>
          <a:bodyPr wrap="square">
            <a:spAutoFit/>
          </a:bodyPr>
          <a:lstStyle/>
          <a:p>
            <a:r>
              <a:rPr lang="en-AU" sz="900" dirty="0"/>
              <a:t>https://www.lancaster.ac.uk/data-science-of-the-natural-environment/blogs/visualising-spatial-uncertainty</a:t>
            </a:r>
          </a:p>
        </p:txBody>
      </p:sp>
      <p:sp>
        <p:nvSpPr>
          <p:cNvPr id="11" name="TextBox 10">
            <a:extLst>
              <a:ext uri="{FF2B5EF4-FFF2-40B4-BE49-F238E27FC236}">
                <a16:creationId xmlns:a16="http://schemas.microsoft.com/office/drawing/2014/main" id="{2B41184C-C7E6-D17F-67B5-72E809BF2DBD}"/>
              </a:ext>
            </a:extLst>
          </p:cNvPr>
          <p:cNvSpPr txBox="1"/>
          <p:nvPr/>
        </p:nvSpPr>
        <p:spPr>
          <a:xfrm>
            <a:off x="111578" y="5718142"/>
            <a:ext cx="6096000" cy="553998"/>
          </a:xfrm>
          <a:prstGeom prst="rect">
            <a:avLst/>
          </a:prstGeom>
          <a:noFill/>
        </p:spPr>
        <p:txBody>
          <a:bodyPr wrap="square">
            <a:spAutoFit/>
          </a:bodyPr>
          <a:lstStyle/>
          <a:p>
            <a:r>
              <a:rPr lang="en-AU" sz="700" b="0" i="0" dirty="0">
                <a:effectLst/>
                <a:latin typeface="Arial" panose="020B0604020202020204" pitchFamily="34" charset="0"/>
              </a:rPr>
              <a:t>Visser, H., Petersen, A. C., </a:t>
            </a:r>
            <a:r>
              <a:rPr lang="en-AU" sz="700" b="0" i="0" dirty="0" err="1">
                <a:effectLst/>
                <a:latin typeface="Arial" panose="020B0604020202020204" pitchFamily="34" charset="0"/>
              </a:rPr>
              <a:t>Beusen</a:t>
            </a:r>
            <a:r>
              <a:rPr lang="en-AU" sz="700" b="0" i="0" dirty="0">
                <a:effectLst/>
                <a:latin typeface="Arial" panose="020B0604020202020204" pitchFamily="34" charset="0"/>
              </a:rPr>
              <a:t>, A. H. W., </a:t>
            </a:r>
            <a:r>
              <a:rPr lang="en-AU" sz="700" b="0" i="0" dirty="0" err="1">
                <a:effectLst/>
                <a:latin typeface="Arial" panose="020B0604020202020204" pitchFamily="34" charset="0"/>
              </a:rPr>
              <a:t>Heuberger</a:t>
            </a:r>
            <a:r>
              <a:rPr lang="en-AU" sz="700" b="0" i="0" dirty="0">
                <a:effectLst/>
                <a:latin typeface="Arial" panose="020B0604020202020204" pitchFamily="34" charset="0"/>
              </a:rPr>
              <a:t>, P. S. C., &amp; Janssen, P. H. M. (2006). Guidance</a:t>
            </a:r>
            <a:br>
              <a:rPr lang="en-AU" sz="700" dirty="0"/>
            </a:br>
            <a:r>
              <a:rPr lang="en-AU" sz="700" b="0" i="0" dirty="0">
                <a:effectLst/>
                <a:latin typeface="Arial" panose="020B0604020202020204" pitchFamily="34" charset="0"/>
              </a:rPr>
              <a:t>for uncertainty assessment and communication. Report, 550032001, 2006.</a:t>
            </a:r>
            <a:br>
              <a:rPr lang="en-AU" sz="1600" dirty="0"/>
            </a:br>
            <a:endParaRPr lang="en-AU" sz="1600" dirty="0"/>
          </a:p>
        </p:txBody>
      </p:sp>
      <p:pic>
        <p:nvPicPr>
          <p:cNvPr id="3" name="Picture 2" descr="A person wearing glasses&#10;&#10;Description automatically generated with medium confidence">
            <a:extLst>
              <a:ext uri="{FF2B5EF4-FFF2-40B4-BE49-F238E27FC236}">
                <a16:creationId xmlns:a16="http://schemas.microsoft.com/office/drawing/2014/main" id="{A0821300-C999-5B0F-CA01-1D639D4C18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2268" y="4085780"/>
            <a:ext cx="1257411" cy="1678708"/>
          </a:xfrm>
          <a:prstGeom prst="rect">
            <a:avLst/>
          </a:prstGeom>
        </p:spPr>
      </p:pic>
    </p:spTree>
    <p:extLst>
      <p:ext uri="{BB962C8B-B14F-4D97-AF65-F5344CB8AC3E}">
        <p14:creationId xmlns:p14="http://schemas.microsoft.com/office/powerpoint/2010/main" val="365276200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r>
              <a:rPr lang="en-AU" dirty="0"/>
              <a:t>Our solution: a web-based, interactive platform to present real-time predictions</a:t>
            </a:r>
          </a:p>
        </p:txBody>
      </p:sp>
      <p:pic>
        <p:nvPicPr>
          <p:cNvPr id="4" name="Content Placeholder 4" descr="Map&#10;&#10;Description automatically generated with medium confidence">
            <a:extLst>
              <a:ext uri="{FF2B5EF4-FFF2-40B4-BE49-F238E27FC236}">
                <a16:creationId xmlns:a16="http://schemas.microsoft.com/office/drawing/2014/main" id="{EABD9B54-9DBF-3313-3873-6A84D95A143D}"/>
              </a:ext>
            </a:extLst>
          </p:cNvPr>
          <p:cNvPicPr>
            <a:picLocks noChangeAspect="1"/>
          </p:cNvPicPr>
          <p:nvPr/>
        </p:nvPicPr>
        <p:blipFill rotWithShape="1">
          <a:blip r:embed="rId3">
            <a:extLst>
              <a:ext uri="{28A0092B-C50C-407E-A947-70E740481C1C}">
                <a14:useLocalDpi xmlns:a14="http://schemas.microsoft.com/office/drawing/2010/main" val="0"/>
              </a:ext>
            </a:extLst>
          </a:blip>
          <a:srcRect b="709"/>
          <a:stretch/>
        </p:blipFill>
        <p:spPr>
          <a:xfrm>
            <a:off x="1749124" y="1569165"/>
            <a:ext cx="8669751" cy="4451491"/>
          </a:xfrm>
          <a:prstGeom prst="rect">
            <a:avLst/>
          </a:prstGeom>
        </p:spPr>
      </p:pic>
      <p:pic>
        <p:nvPicPr>
          <p:cNvPr id="3" name="Picture 2" descr="A picture containing tree, person, outdoor, person&#10;&#10;Description automatically generated">
            <a:extLst>
              <a:ext uri="{FF2B5EF4-FFF2-40B4-BE49-F238E27FC236}">
                <a16:creationId xmlns:a16="http://schemas.microsoft.com/office/drawing/2014/main" id="{FD47DEA1-7E9B-5421-2810-8A30137714B8}"/>
              </a:ext>
            </a:extLst>
          </p:cNvPr>
          <p:cNvPicPr>
            <a:picLocks noChangeAspect="1"/>
          </p:cNvPicPr>
          <p:nvPr/>
        </p:nvPicPr>
        <p:blipFill rotWithShape="1">
          <a:blip r:embed="rId4">
            <a:extLst>
              <a:ext uri="{28A0092B-C50C-407E-A947-70E740481C1C}">
                <a14:useLocalDpi xmlns:a14="http://schemas.microsoft.com/office/drawing/2010/main" val="0"/>
              </a:ext>
            </a:extLst>
          </a:blip>
          <a:srcRect l="29436"/>
          <a:stretch/>
        </p:blipFill>
        <p:spPr>
          <a:xfrm>
            <a:off x="10353212" y="4370996"/>
            <a:ext cx="1412326" cy="1331912"/>
          </a:xfrm>
          <a:prstGeom prst="rect">
            <a:avLst/>
          </a:prstGeom>
        </p:spPr>
      </p:pic>
      <p:pic>
        <p:nvPicPr>
          <p:cNvPr id="8" name="Picture 7" descr="A picture containing person, posing&#10;&#10;Description automatically generated">
            <a:extLst>
              <a:ext uri="{FF2B5EF4-FFF2-40B4-BE49-F238E27FC236}">
                <a16:creationId xmlns:a16="http://schemas.microsoft.com/office/drawing/2014/main" id="{668CB160-D1FC-D670-E539-1301B37AB9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6156" y="4370997"/>
            <a:ext cx="1331912" cy="1331912"/>
          </a:xfrm>
          <a:prstGeom prst="rect">
            <a:avLst/>
          </a:prstGeom>
        </p:spPr>
      </p:pic>
    </p:spTree>
    <p:extLst>
      <p:ext uri="{BB962C8B-B14F-4D97-AF65-F5344CB8AC3E}">
        <p14:creationId xmlns:p14="http://schemas.microsoft.com/office/powerpoint/2010/main" val="375278407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pPr marL="0" indent="0">
              <a:buNone/>
            </a:pPr>
            <a:endParaRPr lang="en-AU" dirty="0"/>
          </a:p>
        </p:txBody>
      </p:sp>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endParaRPr lang="en-AU" dirty="0"/>
          </a:p>
        </p:txBody>
      </p:sp>
      <p:pic>
        <p:nvPicPr>
          <p:cNvPr id="4" name="Content Placeholder 4" descr="Map&#10;&#10;Description automatically generated">
            <a:extLst>
              <a:ext uri="{FF2B5EF4-FFF2-40B4-BE49-F238E27FC236}">
                <a16:creationId xmlns:a16="http://schemas.microsoft.com/office/drawing/2014/main" id="{7ADC2FCF-DA98-C9A4-E0D4-B3F87AD94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48" y="844550"/>
            <a:ext cx="6253604" cy="435133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CF99E213-3527-48B6-A496-4B2432DC3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891" y="2399940"/>
            <a:ext cx="5514661" cy="3138848"/>
          </a:xfrm>
          <a:prstGeom prst="rect">
            <a:avLst/>
          </a:prstGeom>
        </p:spPr>
      </p:pic>
    </p:spTree>
    <p:extLst>
      <p:ext uri="{BB962C8B-B14F-4D97-AF65-F5344CB8AC3E}">
        <p14:creationId xmlns:p14="http://schemas.microsoft.com/office/powerpoint/2010/main" val="238786134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pPr marL="0" indent="0">
              <a:buNone/>
            </a:pPr>
            <a:endParaRPr lang="en-AU" dirty="0"/>
          </a:p>
        </p:txBody>
      </p:sp>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endParaRPr lang="en-AU" dirty="0"/>
          </a:p>
        </p:txBody>
      </p:sp>
      <p:pic>
        <p:nvPicPr>
          <p:cNvPr id="8" name="Content Placeholder 7" descr="A picture containing sky, outdoor, wave, swimming&#10;&#10;Description automatically generated">
            <a:extLst>
              <a:ext uri="{FF2B5EF4-FFF2-40B4-BE49-F238E27FC236}">
                <a16:creationId xmlns:a16="http://schemas.microsoft.com/office/drawing/2014/main" id="{01FF1E23-A014-49B1-B31B-F609E3329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328" y="270116"/>
            <a:ext cx="5784280" cy="5639674"/>
          </a:xfrm>
          <a:prstGeom prst="rect">
            <a:avLst/>
          </a:prstGeom>
        </p:spPr>
      </p:pic>
    </p:spTree>
    <p:extLst>
      <p:ext uri="{BB962C8B-B14F-4D97-AF65-F5344CB8AC3E}">
        <p14:creationId xmlns:p14="http://schemas.microsoft.com/office/powerpoint/2010/main" val="266485181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a:xfrm>
            <a:off x="467999" y="1800000"/>
            <a:ext cx="11480845" cy="3224063"/>
          </a:xfrm>
        </p:spPr>
        <p:txBody>
          <a:bodyPr>
            <a:normAutofit fontScale="77500" lnSpcReduction="20000"/>
          </a:bodyPr>
          <a:lstStyle/>
          <a:p>
            <a:r>
              <a:rPr lang="en-AU" sz="3600" dirty="0"/>
              <a:t>We should use available real-time data to update predictions of flood extent</a:t>
            </a:r>
          </a:p>
          <a:p>
            <a:pPr marL="0" indent="0">
              <a:buNone/>
            </a:pPr>
            <a:endParaRPr lang="en-AU" sz="3600" dirty="0"/>
          </a:p>
          <a:p>
            <a:r>
              <a:rPr lang="en-AU" sz="3600" dirty="0"/>
              <a:t>Flood maps should be:</a:t>
            </a:r>
          </a:p>
          <a:p>
            <a:pPr lvl="1"/>
            <a:r>
              <a:rPr lang="en-AU" sz="3600" dirty="0"/>
              <a:t>Interactive</a:t>
            </a:r>
          </a:p>
          <a:p>
            <a:pPr lvl="1"/>
            <a:r>
              <a:rPr lang="en-AU" sz="3600" dirty="0"/>
              <a:t>Easily interpretable</a:t>
            </a:r>
          </a:p>
          <a:p>
            <a:pPr lvl="1"/>
            <a:r>
              <a:rPr lang="en-AU" sz="3600" dirty="0"/>
              <a:t>Updated regularly</a:t>
            </a:r>
          </a:p>
          <a:p>
            <a:pPr lvl="1"/>
            <a:r>
              <a:rPr lang="en-AU" sz="3600" dirty="0"/>
              <a:t>Representing uncertainty</a:t>
            </a:r>
          </a:p>
        </p:txBody>
      </p:sp>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r>
              <a:rPr lang="en-AU" dirty="0"/>
              <a:t>Take-home message</a:t>
            </a:r>
          </a:p>
        </p:txBody>
      </p:sp>
      <p:pic>
        <p:nvPicPr>
          <p:cNvPr id="3" name="Picture 2" descr="A picture containing person, posing&#10;&#10;Description automatically generated">
            <a:extLst>
              <a:ext uri="{FF2B5EF4-FFF2-40B4-BE49-F238E27FC236}">
                <a16:creationId xmlns:a16="http://schemas.microsoft.com/office/drawing/2014/main" id="{A7C02C77-FA57-5039-F033-9A883D327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518" y="4906649"/>
            <a:ext cx="1030959" cy="1030959"/>
          </a:xfrm>
          <a:prstGeom prst="rect">
            <a:avLst/>
          </a:prstGeom>
        </p:spPr>
      </p:pic>
      <p:pic>
        <p:nvPicPr>
          <p:cNvPr id="9" name="Picture 8" descr="A close-up of a person smiling&#10;&#10;Description automatically generated">
            <a:extLst>
              <a:ext uri="{FF2B5EF4-FFF2-40B4-BE49-F238E27FC236}">
                <a16:creationId xmlns:a16="http://schemas.microsoft.com/office/drawing/2014/main" id="{AF82ED09-FA89-E5C0-C913-D04F5A690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679" y="4768356"/>
            <a:ext cx="888916" cy="1186749"/>
          </a:xfrm>
          <a:prstGeom prst="rect">
            <a:avLst/>
          </a:prstGeom>
        </p:spPr>
      </p:pic>
      <p:pic>
        <p:nvPicPr>
          <p:cNvPr id="11" name="Picture 10" descr="A person with curly hair&#10;&#10;Description automatically generated with low confidence">
            <a:extLst>
              <a:ext uri="{FF2B5EF4-FFF2-40B4-BE49-F238E27FC236}">
                <a16:creationId xmlns:a16="http://schemas.microsoft.com/office/drawing/2014/main" id="{D27475AD-B26F-FE92-C935-4A5B1FDA5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0048" y="4955069"/>
            <a:ext cx="1030959" cy="1030959"/>
          </a:xfrm>
          <a:prstGeom prst="rect">
            <a:avLst/>
          </a:prstGeom>
        </p:spPr>
      </p:pic>
      <p:pic>
        <p:nvPicPr>
          <p:cNvPr id="13" name="Picture 12" descr="A picture containing tree, person, outdoor, person&#10;&#10;Description automatically generated">
            <a:extLst>
              <a:ext uri="{FF2B5EF4-FFF2-40B4-BE49-F238E27FC236}">
                <a16:creationId xmlns:a16="http://schemas.microsoft.com/office/drawing/2014/main" id="{CCC52CAD-0E3D-67D6-AD37-A653543796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24934" y="5116856"/>
            <a:ext cx="1260061" cy="838513"/>
          </a:xfrm>
          <a:prstGeom prst="rect">
            <a:avLst/>
          </a:prstGeom>
        </p:spPr>
      </p:pic>
      <p:pic>
        <p:nvPicPr>
          <p:cNvPr id="15" name="Picture 14" descr="A person wearing glasses&#10;&#10;Description automatically generated with medium confidence">
            <a:extLst>
              <a:ext uri="{FF2B5EF4-FFF2-40B4-BE49-F238E27FC236}">
                <a16:creationId xmlns:a16="http://schemas.microsoft.com/office/drawing/2014/main" id="{ADC75B5C-FC19-7958-D515-34F9152055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4329" y="4832841"/>
            <a:ext cx="888916" cy="1186749"/>
          </a:xfrm>
          <a:prstGeom prst="rect">
            <a:avLst/>
          </a:prstGeom>
        </p:spPr>
      </p:pic>
      <p:pic>
        <p:nvPicPr>
          <p:cNvPr id="17" name="Picture 16" descr="A person smiling for the camera&#10;&#10;Description automatically generated with low confidence">
            <a:extLst>
              <a:ext uri="{FF2B5EF4-FFF2-40B4-BE49-F238E27FC236}">
                <a16:creationId xmlns:a16="http://schemas.microsoft.com/office/drawing/2014/main" id="{6DC9E910-197D-96A4-FE70-C4E8ADD437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24474" y="4999612"/>
            <a:ext cx="1008049" cy="1008049"/>
          </a:xfrm>
          <a:prstGeom prst="rect">
            <a:avLst/>
          </a:prstGeom>
        </p:spPr>
      </p:pic>
      <p:pic>
        <p:nvPicPr>
          <p:cNvPr id="19" name="Picture 18" descr="A person smiling for the camera&#10;&#10;Description automatically generated with medium confidence">
            <a:extLst>
              <a:ext uri="{FF2B5EF4-FFF2-40B4-BE49-F238E27FC236}">
                <a16:creationId xmlns:a16="http://schemas.microsoft.com/office/drawing/2014/main" id="{E2E9E21B-3CC1-9EDF-7888-DC0B5AEB2BE3}"/>
              </a:ext>
            </a:extLst>
          </p:cNvPr>
          <p:cNvPicPr>
            <a:picLocks noChangeAspect="1"/>
          </p:cNvPicPr>
          <p:nvPr/>
        </p:nvPicPr>
        <p:blipFill rotWithShape="1">
          <a:blip r:embed="rId8">
            <a:extLst>
              <a:ext uri="{28A0092B-C50C-407E-A947-70E740481C1C}">
                <a14:useLocalDpi xmlns:a14="http://schemas.microsoft.com/office/drawing/2010/main" val="0"/>
              </a:ext>
            </a:extLst>
          </a:blip>
          <a:srcRect l="3184" t="17378" r="10075" b="15372"/>
          <a:stretch/>
        </p:blipFill>
        <p:spPr>
          <a:xfrm>
            <a:off x="5706530" y="4754167"/>
            <a:ext cx="1020470" cy="1186750"/>
          </a:xfrm>
          <a:prstGeom prst="rect">
            <a:avLst/>
          </a:prstGeom>
        </p:spPr>
      </p:pic>
    </p:spTree>
    <p:extLst>
      <p:ext uri="{BB962C8B-B14F-4D97-AF65-F5344CB8AC3E}">
        <p14:creationId xmlns:p14="http://schemas.microsoft.com/office/powerpoint/2010/main" val="128820046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A9C9D-8FCF-43A1-A07B-8D54844414CC}"/>
              </a:ext>
            </a:extLst>
          </p:cNvPr>
          <p:cNvSpPr>
            <a:spLocks noGrp="1"/>
          </p:cNvSpPr>
          <p:nvPr>
            <p:ph type="title"/>
          </p:nvPr>
        </p:nvSpPr>
        <p:spPr/>
        <p:txBody>
          <a:bodyPr/>
          <a:lstStyle/>
          <a:p>
            <a:endParaRPr lang="en-AU"/>
          </a:p>
        </p:txBody>
      </p:sp>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94860387-973C-A0B9-1856-78FBB42C11C6}"/>
              </a:ext>
            </a:extLst>
          </p:cNvPr>
          <p:cNvPicPr>
            <a:picLocks noChangeAspect="1"/>
          </p:cNvPicPr>
          <p:nvPr/>
        </p:nvPicPr>
        <p:blipFill>
          <a:blip r:embed="rId3"/>
          <a:stretch>
            <a:fillRect/>
          </a:stretch>
        </p:blipFill>
        <p:spPr>
          <a:xfrm>
            <a:off x="1051643" y="0"/>
            <a:ext cx="10424590" cy="6051055"/>
          </a:xfrm>
          <a:prstGeom prst="rect">
            <a:avLst/>
          </a:prstGeom>
        </p:spPr>
      </p:pic>
    </p:spTree>
    <p:extLst>
      <p:ext uri="{BB962C8B-B14F-4D97-AF65-F5344CB8AC3E}">
        <p14:creationId xmlns:p14="http://schemas.microsoft.com/office/powerpoint/2010/main" val="281267923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AEBDAE-AD26-8EB8-352F-440F0AD58676}"/>
              </a:ext>
            </a:extLst>
          </p:cNvPr>
          <p:cNvPicPr>
            <a:picLocks noChangeAspect="1"/>
          </p:cNvPicPr>
          <p:nvPr/>
        </p:nvPicPr>
        <p:blipFill>
          <a:blip r:embed="rId2"/>
          <a:stretch>
            <a:fillRect/>
          </a:stretch>
        </p:blipFill>
        <p:spPr>
          <a:xfrm>
            <a:off x="1051643" y="0"/>
            <a:ext cx="10424590" cy="6051055"/>
          </a:xfrm>
          <a:prstGeom prst="rect">
            <a:avLst/>
          </a:prstGeom>
        </p:spPr>
      </p:pic>
      <p:sp>
        <p:nvSpPr>
          <p:cNvPr id="5" name="Title 4">
            <a:extLst>
              <a:ext uri="{FF2B5EF4-FFF2-40B4-BE49-F238E27FC236}">
                <a16:creationId xmlns:a16="http://schemas.microsoft.com/office/drawing/2014/main" id="{EB3A9C9D-8FCF-43A1-A07B-8D54844414CC}"/>
              </a:ext>
            </a:extLst>
          </p:cNvPr>
          <p:cNvSpPr>
            <a:spLocks noGrp="1"/>
          </p:cNvSpPr>
          <p:nvPr>
            <p:ph type="title"/>
          </p:nvPr>
        </p:nvSpPr>
        <p:spPr/>
        <p:txBody>
          <a:bodyPr/>
          <a:lstStyle/>
          <a:p>
            <a:endParaRPr lang="en-AU"/>
          </a:p>
        </p:txBody>
      </p:sp>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endParaRPr lang="en-AU"/>
          </a:p>
        </p:txBody>
      </p:sp>
      <p:pic>
        <p:nvPicPr>
          <p:cNvPr id="8" name="Picture 7">
            <a:extLst>
              <a:ext uri="{FF2B5EF4-FFF2-40B4-BE49-F238E27FC236}">
                <a16:creationId xmlns:a16="http://schemas.microsoft.com/office/drawing/2014/main" id="{DE794489-501C-D669-9AC4-4589E68E30EC}"/>
              </a:ext>
            </a:extLst>
          </p:cNvPr>
          <p:cNvPicPr>
            <a:picLocks noChangeAspect="1"/>
          </p:cNvPicPr>
          <p:nvPr/>
        </p:nvPicPr>
        <p:blipFill>
          <a:blip r:embed="rId3"/>
          <a:stretch>
            <a:fillRect/>
          </a:stretch>
        </p:blipFill>
        <p:spPr>
          <a:xfrm>
            <a:off x="3309372" y="0"/>
            <a:ext cx="5573256" cy="6858000"/>
          </a:xfrm>
          <a:prstGeom prst="rect">
            <a:avLst/>
          </a:prstGeom>
        </p:spPr>
      </p:pic>
    </p:spTree>
    <p:extLst>
      <p:ext uri="{BB962C8B-B14F-4D97-AF65-F5344CB8AC3E}">
        <p14:creationId xmlns:p14="http://schemas.microsoft.com/office/powerpoint/2010/main" val="64021339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A9C9D-8FCF-43A1-A07B-8D54844414CC}"/>
              </a:ext>
            </a:extLst>
          </p:cNvPr>
          <p:cNvSpPr>
            <a:spLocks noGrp="1"/>
          </p:cNvSpPr>
          <p:nvPr>
            <p:ph type="title"/>
          </p:nvPr>
        </p:nvSpPr>
        <p:spPr/>
        <p:txBody>
          <a:bodyPr/>
          <a:lstStyle/>
          <a:p>
            <a:endParaRPr lang="en-AU"/>
          </a:p>
        </p:txBody>
      </p:sp>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endParaRPr lang="en-AU" dirty="0"/>
          </a:p>
        </p:txBody>
      </p:sp>
      <p:pic>
        <p:nvPicPr>
          <p:cNvPr id="7" name="Picture 6">
            <a:extLst>
              <a:ext uri="{FF2B5EF4-FFF2-40B4-BE49-F238E27FC236}">
                <a16:creationId xmlns:a16="http://schemas.microsoft.com/office/drawing/2014/main" id="{9CCBDF31-8312-AEBC-74CA-ED950B8EA155}"/>
              </a:ext>
            </a:extLst>
          </p:cNvPr>
          <p:cNvPicPr>
            <a:picLocks noChangeAspect="1"/>
          </p:cNvPicPr>
          <p:nvPr/>
        </p:nvPicPr>
        <p:blipFill>
          <a:blip r:embed="rId2"/>
          <a:stretch>
            <a:fillRect/>
          </a:stretch>
        </p:blipFill>
        <p:spPr>
          <a:xfrm>
            <a:off x="3559305" y="0"/>
            <a:ext cx="4481109" cy="6057379"/>
          </a:xfrm>
          <a:prstGeom prst="rect">
            <a:avLst/>
          </a:prstGeom>
        </p:spPr>
      </p:pic>
    </p:spTree>
    <p:extLst>
      <p:ext uri="{BB962C8B-B14F-4D97-AF65-F5344CB8AC3E}">
        <p14:creationId xmlns:p14="http://schemas.microsoft.com/office/powerpoint/2010/main" val="414252793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A9C9D-8FCF-43A1-A07B-8D54844414CC}"/>
              </a:ext>
            </a:extLst>
          </p:cNvPr>
          <p:cNvSpPr>
            <a:spLocks noGrp="1"/>
          </p:cNvSpPr>
          <p:nvPr>
            <p:ph type="title"/>
          </p:nvPr>
        </p:nvSpPr>
        <p:spPr/>
        <p:txBody>
          <a:bodyPr/>
          <a:lstStyle/>
          <a:p>
            <a:endParaRPr lang="en-AU"/>
          </a:p>
        </p:txBody>
      </p:sp>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endParaRPr lang="en-AU" dirty="0"/>
          </a:p>
        </p:txBody>
      </p:sp>
      <p:pic>
        <p:nvPicPr>
          <p:cNvPr id="4" name="Picture 3">
            <a:extLst>
              <a:ext uri="{FF2B5EF4-FFF2-40B4-BE49-F238E27FC236}">
                <a16:creationId xmlns:a16="http://schemas.microsoft.com/office/drawing/2014/main" id="{BD03B168-79E5-E0AB-8960-E1A3DB399E2A}"/>
              </a:ext>
            </a:extLst>
          </p:cNvPr>
          <p:cNvPicPr>
            <a:picLocks noChangeAspect="1"/>
          </p:cNvPicPr>
          <p:nvPr/>
        </p:nvPicPr>
        <p:blipFill>
          <a:blip r:embed="rId2"/>
          <a:stretch>
            <a:fillRect/>
          </a:stretch>
        </p:blipFill>
        <p:spPr>
          <a:xfrm>
            <a:off x="0" y="39833"/>
            <a:ext cx="12192000" cy="6105681"/>
          </a:xfrm>
          <a:prstGeom prst="rect">
            <a:avLst/>
          </a:prstGeom>
        </p:spPr>
      </p:pic>
    </p:spTree>
    <p:extLst>
      <p:ext uri="{BB962C8B-B14F-4D97-AF65-F5344CB8AC3E}">
        <p14:creationId xmlns:p14="http://schemas.microsoft.com/office/powerpoint/2010/main" val="192197461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A9C9D-8FCF-43A1-A07B-8D54844414CC}"/>
              </a:ext>
            </a:extLst>
          </p:cNvPr>
          <p:cNvSpPr>
            <a:spLocks noGrp="1"/>
          </p:cNvSpPr>
          <p:nvPr>
            <p:ph type="title"/>
          </p:nvPr>
        </p:nvSpPr>
        <p:spPr/>
        <p:txBody>
          <a:bodyPr/>
          <a:lstStyle/>
          <a:p>
            <a:endParaRPr lang="en-AU"/>
          </a:p>
        </p:txBody>
      </p:sp>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endParaRPr lang="en-AU" dirty="0"/>
          </a:p>
        </p:txBody>
      </p:sp>
      <p:pic>
        <p:nvPicPr>
          <p:cNvPr id="4" name="Picture 3">
            <a:extLst>
              <a:ext uri="{FF2B5EF4-FFF2-40B4-BE49-F238E27FC236}">
                <a16:creationId xmlns:a16="http://schemas.microsoft.com/office/drawing/2014/main" id="{BD03B168-79E5-E0AB-8960-E1A3DB399E2A}"/>
              </a:ext>
            </a:extLst>
          </p:cNvPr>
          <p:cNvPicPr>
            <a:picLocks noChangeAspect="1"/>
          </p:cNvPicPr>
          <p:nvPr/>
        </p:nvPicPr>
        <p:blipFill>
          <a:blip r:embed="rId3"/>
          <a:stretch>
            <a:fillRect/>
          </a:stretch>
        </p:blipFill>
        <p:spPr>
          <a:xfrm>
            <a:off x="0" y="39833"/>
            <a:ext cx="12192000" cy="6105681"/>
          </a:xfrm>
          <a:prstGeom prst="rect">
            <a:avLst/>
          </a:prstGeom>
        </p:spPr>
      </p:pic>
      <p:sp>
        <p:nvSpPr>
          <p:cNvPr id="7" name="Rectangle 6">
            <a:extLst>
              <a:ext uri="{FF2B5EF4-FFF2-40B4-BE49-F238E27FC236}">
                <a16:creationId xmlns:a16="http://schemas.microsoft.com/office/drawing/2014/main" id="{265DF8B2-E82A-DCC3-FAF2-32FB39B526A6}"/>
              </a:ext>
            </a:extLst>
          </p:cNvPr>
          <p:cNvSpPr/>
          <p:nvPr/>
        </p:nvSpPr>
        <p:spPr>
          <a:xfrm>
            <a:off x="8179728" y="3676014"/>
            <a:ext cx="2781300" cy="1314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6751318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A9C9D-8FCF-43A1-A07B-8D54844414CC}"/>
              </a:ext>
            </a:extLst>
          </p:cNvPr>
          <p:cNvSpPr>
            <a:spLocks noGrp="1"/>
          </p:cNvSpPr>
          <p:nvPr>
            <p:ph type="title"/>
          </p:nvPr>
        </p:nvSpPr>
        <p:spPr/>
        <p:txBody>
          <a:bodyPr/>
          <a:lstStyle/>
          <a:p>
            <a:endParaRPr lang="en-AU"/>
          </a:p>
        </p:txBody>
      </p:sp>
      <p:pic>
        <p:nvPicPr>
          <p:cNvPr id="8" name="Content Placeholder 7">
            <a:extLst>
              <a:ext uri="{FF2B5EF4-FFF2-40B4-BE49-F238E27FC236}">
                <a16:creationId xmlns:a16="http://schemas.microsoft.com/office/drawing/2014/main" id="{5362EB26-C858-73DD-4DDD-FD4067845364}"/>
              </a:ext>
            </a:extLst>
          </p:cNvPr>
          <p:cNvPicPr>
            <a:picLocks noGrp="1" noChangeAspect="1"/>
          </p:cNvPicPr>
          <p:nvPr>
            <p:ph idx="1"/>
          </p:nvPr>
        </p:nvPicPr>
        <p:blipFill>
          <a:blip r:embed="rId2"/>
          <a:stretch>
            <a:fillRect/>
          </a:stretch>
        </p:blipFill>
        <p:spPr>
          <a:xfrm>
            <a:off x="838985" y="636999"/>
            <a:ext cx="10749134" cy="5132726"/>
          </a:xfrm>
          <a:prstGeom prst="rect">
            <a:avLst/>
          </a:prstGeom>
        </p:spPr>
      </p:pic>
    </p:spTree>
    <p:extLst>
      <p:ext uri="{BB962C8B-B14F-4D97-AF65-F5344CB8AC3E}">
        <p14:creationId xmlns:p14="http://schemas.microsoft.com/office/powerpoint/2010/main" val="55819485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pPr marL="0" indent="0">
              <a:buNone/>
            </a:pPr>
            <a:r>
              <a:rPr lang="en-AU" dirty="0"/>
              <a:t>How can we leverage real-time information to provide </a:t>
            </a:r>
            <a:r>
              <a:rPr lang="en-AU" b="1" dirty="0"/>
              <a:t>useful </a:t>
            </a:r>
            <a:r>
              <a:rPr lang="en-AU" dirty="0"/>
              <a:t>flood extent information as the situation unfolds while appropriately communicating </a:t>
            </a:r>
            <a:r>
              <a:rPr lang="en-AU" b="1" dirty="0"/>
              <a:t>uncertainty</a:t>
            </a:r>
            <a:r>
              <a:rPr lang="en-AU" dirty="0"/>
              <a:t>?</a:t>
            </a:r>
          </a:p>
          <a:p>
            <a:pPr marL="0" indent="0">
              <a:buNone/>
            </a:pPr>
            <a:endParaRPr lang="en-AU" dirty="0"/>
          </a:p>
        </p:txBody>
      </p:sp>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r>
              <a:rPr lang="en-AU" dirty="0"/>
              <a:t>The problem</a:t>
            </a:r>
          </a:p>
        </p:txBody>
      </p:sp>
    </p:spTree>
    <p:extLst>
      <p:ext uri="{BB962C8B-B14F-4D97-AF65-F5344CB8AC3E}">
        <p14:creationId xmlns:p14="http://schemas.microsoft.com/office/powerpoint/2010/main" val="383759398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79F1CC9-CD81-4622-8F0F-6FDBDEA92DE0}"/>
              </a:ext>
            </a:extLst>
          </p:cNvPr>
          <p:cNvSpPr>
            <a:spLocks noGrp="1"/>
          </p:cNvSpPr>
          <p:nvPr>
            <p:ph idx="1"/>
          </p:nvPr>
        </p:nvSpPr>
        <p:spPr/>
        <p:txBody>
          <a:bodyPr/>
          <a:lstStyle/>
          <a:p>
            <a:pPr marL="0" indent="0">
              <a:buNone/>
            </a:pPr>
            <a:r>
              <a:rPr lang="en-AU" dirty="0"/>
              <a:t>How can we leverage real-time information to provide </a:t>
            </a:r>
            <a:r>
              <a:rPr lang="en-AU" b="1" dirty="0"/>
              <a:t>useful </a:t>
            </a:r>
            <a:r>
              <a:rPr lang="en-AU" dirty="0"/>
              <a:t>flood extent information as the situation unfolds while appropriately communicating </a:t>
            </a:r>
            <a:r>
              <a:rPr lang="en-AU" b="1" dirty="0"/>
              <a:t>uncertainty</a:t>
            </a:r>
            <a:r>
              <a:rPr lang="en-AU" dirty="0"/>
              <a:t>?</a:t>
            </a:r>
          </a:p>
          <a:p>
            <a:pPr marL="0" indent="0">
              <a:buNone/>
            </a:pPr>
            <a:endParaRPr lang="en-AU" dirty="0"/>
          </a:p>
          <a:p>
            <a:pPr marL="0" indent="0">
              <a:buNone/>
            </a:pPr>
            <a:endParaRPr lang="en-AU" dirty="0"/>
          </a:p>
          <a:p>
            <a:pPr marL="0" indent="0">
              <a:buNone/>
            </a:pPr>
            <a:endParaRPr lang="en-AU" dirty="0"/>
          </a:p>
          <a:p>
            <a:pPr marL="0" indent="0">
              <a:buNone/>
            </a:pPr>
            <a:r>
              <a:rPr lang="en-AU" dirty="0"/>
              <a:t>Create a hub of real-time and predicted flood extent information.</a:t>
            </a:r>
          </a:p>
          <a:p>
            <a:pPr marL="0" indent="0">
              <a:buNone/>
            </a:pPr>
            <a:endParaRPr lang="en-AU" dirty="0"/>
          </a:p>
        </p:txBody>
      </p:sp>
      <p:sp>
        <p:nvSpPr>
          <p:cNvPr id="7" name="Title 1">
            <a:extLst>
              <a:ext uri="{FF2B5EF4-FFF2-40B4-BE49-F238E27FC236}">
                <a16:creationId xmlns:a16="http://schemas.microsoft.com/office/drawing/2014/main" id="{F8744F73-9E87-52F8-A5D4-7FCA35CF04C1}"/>
              </a:ext>
            </a:extLst>
          </p:cNvPr>
          <p:cNvSpPr>
            <a:spLocks noGrp="1"/>
          </p:cNvSpPr>
          <p:nvPr>
            <p:ph type="title"/>
          </p:nvPr>
        </p:nvSpPr>
        <p:spPr>
          <a:xfrm>
            <a:off x="468313" y="360363"/>
            <a:ext cx="11231562" cy="1331912"/>
          </a:xfrm>
        </p:spPr>
        <p:txBody>
          <a:bodyPr/>
          <a:lstStyle/>
          <a:p>
            <a:r>
              <a:rPr lang="en-AU" dirty="0"/>
              <a:t>The problem</a:t>
            </a:r>
          </a:p>
        </p:txBody>
      </p:sp>
      <p:sp>
        <p:nvSpPr>
          <p:cNvPr id="4" name="Title 1">
            <a:extLst>
              <a:ext uri="{FF2B5EF4-FFF2-40B4-BE49-F238E27FC236}">
                <a16:creationId xmlns:a16="http://schemas.microsoft.com/office/drawing/2014/main" id="{3C86A61C-D5F8-A6B1-A71B-E6005599D3A0}"/>
              </a:ext>
            </a:extLst>
          </p:cNvPr>
          <p:cNvSpPr txBox="1">
            <a:spLocks/>
          </p:cNvSpPr>
          <p:nvPr/>
        </p:nvSpPr>
        <p:spPr>
          <a:xfrm>
            <a:off x="476877" y="3081305"/>
            <a:ext cx="11231562" cy="1331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baseline="0">
                <a:solidFill>
                  <a:srgbClr val="164C7B"/>
                </a:solidFill>
                <a:latin typeface="+mj-lt"/>
                <a:ea typeface="+mj-ea"/>
                <a:cs typeface="+mj-cs"/>
              </a:defRPr>
            </a:lvl1pPr>
          </a:lstStyle>
          <a:p>
            <a:r>
              <a:rPr lang="en-AU" dirty="0"/>
              <a:t>Our idea</a:t>
            </a:r>
          </a:p>
        </p:txBody>
      </p:sp>
    </p:spTree>
    <p:extLst>
      <p:ext uri="{BB962C8B-B14F-4D97-AF65-F5344CB8AC3E}">
        <p14:creationId xmlns:p14="http://schemas.microsoft.com/office/powerpoint/2010/main" val="3164005686"/>
      </p:ext>
    </p:extLst>
  </p:cSld>
  <p:clrMapOvr>
    <a:masterClrMapping/>
  </p:clrMapOvr>
  <p:transition spd="med">
    <p:fade/>
  </p:transition>
</p:sld>
</file>

<file path=ppt/theme/theme1.xml><?xml version="1.0" encoding="utf-8"?>
<a:theme xmlns:a="http://schemas.openxmlformats.org/drawingml/2006/main" name="QUT Theme">
  <a:themeElements>
    <a:clrScheme name="QUT Template">
      <a:dk1>
        <a:srgbClr val="000000"/>
      </a:dk1>
      <a:lt1>
        <a:sysClr val="window" lastClr="FFFFFF"/>
      </a:lt1>
      <a:dk2>
        <a:srgbClr val="00467F"/>
      </a:dk2>
      <a:lt2>
        <a:srgbClr val="E7E6E6"/>
      </a:lt2>
      <a:accent1>
        <a:srgbClr val="0070C0"/>
      </a:accent1>
      <a:accent2>
        <a:srgbClr val="00B0F0"/>
      </a:accent2>
      <a:accent3>
        <a:srgbClr val="F0CA4D"/>
      </a:accent3>
      <a:accent4>
        <a:srgbClr val="E37B40"/>
      </a:accent4>
      <a:accent5>
        <a:srgbClr val="DE5B49"/>
      </a:accent5>
      <a:accent6>
        <a:srgbClr val="00467F"/>
      </a:accent6>
      <a:hlink>
        <a:srgbClr val="00467F"/>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t powerpoint template_final.potx" id="{B97CFC25-2845-4393-81F9-B929C2346D7D}" vid="{BFFB05C5-55C4-4AE2-91BD-BBC27D2D97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191705F07C6894B8003BB1B19EEAE17" ma:contentTypeVersion="12" ma:contentTypeDescription="Create a new document." ma:contentTypeScope="" ma:versionID="a4d0c1950f30a67fa4dbb80df4f6118d">
  <xsd:schema xmlns:xsd="http://www.w3.org/2001/XMLSchema" xmlns:xs="http://www.w3.org/2001/XMLSchema" xmlns:p="http://schemas.microsoft.com/office/2006/metadata/properties" xmlns:ns2="7f74c3d4-e8b4-4406-8760-cffe70212538" xmlns:ns3="7060e3fc-d1a0-4e54-9e98-18bf08692102" targetNamespace="http://schemas.microsoft.com/office/2006/metadata/properties" ma:root="true" ma:fieldsID="509229e39273050083d048399ae887a0" ns2:_="" ns3:_="">
    <xsd:import namespace="7f74c3d4-e8b4-4406-8760-cffe70212538"/>
    <xsd:import namespace="7060e3fc-d1a0-4e54-9e98-18bf0869210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74c3d4-e8b4-4406-8760-cffe702125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060e3fc-d1a0-4e54-9e98-18bf0869210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5FC835-5797-470B-9526-2FCFAFE94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74c3d4-e8b4-4406-8760-cffe70212538"/>
    <ds:schemaRef ds:uri="7060e3fc-d1a0-4e54-9e98-18bf086921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D20736A-7DCA-4606-8826-26B1ADA652DA}">
  <ds:schemaRefs>
    <ds:schemaRef ds:uri="http://schemas.microsoft.com/sharepoint/v3/contenttype/forms"/>
  </ds:schemaRefs>
</ds:datastoreItem>
</file>

<file path=customXml/itemProps3.xml><?xml version="1.0" encoding="utf-8"?>
<ds:datastoreItem xmlns:ds="http://schemas.openxmlformats.org/officeDocument/2006/customXml" ds:itemID="{DD9F0A16-D915-4611-A39C-4796DEB1FB56}">
  <ds:schemaRefs>
    <ds:schemaRef ds:uri="http://schemas.microsoft.com/office/2006/documentManagement/types"/>
    <ds:schemaRef ds:uri="http://purl.org/dc/terms/"/>
    <ds:schemaRef ds:uri="7f74c3d4-e8b4-4406-8760-cffe70212538"/>
    <ds:schemaRef ds:uri="7060e3fc-d1a0-4e54-9e98-18bf08692102"/>
    <ds:schemaRef ds:uri="http://schemas.microsoft.com/office/infopath/2007/PartnerControls"/>
    <ds:schemaRef ds:uri="http://schemas.microsoft.com/office/2006/metadata/properties"/>
    <ds:schemaRef ds:uri="http://purl.org/dc/elements/1.1/"/>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393</Words>
  <Application>Microsoft Office PowerPoint</Application>
  <PresentationFormat>Widescreen</PresentationFormat>
  <Paragraphs>51</Paragraphs>
  <Slides>19</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QUT Theme</vt:lpstr>
      <vt:lpstr>Real-time visualisation of flood extent</vt:lpstr>
      <vt:lpstr>PowerPoint Presentation</vt:lpstr>
      <vt:lpstr>PowerPoint Presentation</vt:lpstr>
      <vt:lpstr>PowerPoint Presentation</vt:lpstr>
      <vt:lpstr>PowerPoint Presentation</vt:lpstr>
      <vt:lpstr>PowerPoint Presentation</vt:lpstr>
      <vt:lpstr>PowerPoint Presentation</vt:lpstr>
      <vt:lpstr>The problem</vt:lpstr>
      <vt:lpstr>The problem</vt:lpstr>
      <vt:lpstr>What data were available?</vt:lpstr>
      <vt:lpstr>PowerPoint Presentation</vt:lpstr>
      <vt:lpstr>PowerPoint Presentation</vt:lpstr>
      <vt:lpstr>PowerPoint Presentation</vt:lpstr>
      <vt:lpstr>Georeference and rasterize the 2022 forecast</vt:lpstr>
      <vt:lpstr>Incorporate uncertainty visualisation techniques</vt:lpstr>
      <vt:lpstr>Our solution: a web-based, interactive platform to present real-time predictions</vt:lpstr>
      <vt:lpstr>PowerPoint Presentation</vt:lpstr>
      <vt:lpstr>PowerPoint Presentation</vt:lpstr>
      <vt:lpstr>Take-home message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2020-02-26T04:02:46Z</dcterms:created>
  <dcterms:modified xsi:type="dcterms:W3CDTF">2022-06-29T06:02:09Z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0x0101001191705F07C6894B8003BB1B19EEAE17</vt:lpwstr>
  </property>
</Properties>
</file>